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2.xml" ContentType="application/vnd.openxmlformats-officedocument.presentationml.tags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9"/>
  </p:notesMasterIdLst>
  <p:sldIdLst>
    <p:sldId id="258" r:id="rId2"/>
    <p:sldId id="262" r:id="rId3"/>
    <p:sldId id="263" r:id="rId4"/>
    <p:sldId id="264" r:id="rId5"/>
    <p:sldId id="289" r:id="rId6"/>
    <p:sldId id="269" r:id="rId7"/>
    <p:sldId id="268" r:id="rId8"/>
    <p:sldId id="270" r:id="rId9"/>
    <p:sldId id="302" r:id="rId10"/>
    <p:sldId id="299" r:id="rId11"/>
    <p:sldId id="271" r:id="rId12"/>
    <p:sldId id="293" r:id="rId13"/>
    <p:sldId id="291" r:id="rId14"/>
    <p:sldId id="273" r:id="rId15"/>
    <p:sldId id="305" r:id="rId16"/>
    <p:sldId id="274" r:id="rId17"/>
    <p:sldId id="307" r:id="rId18"/>
    <p:sldId id="296" r:id="rId19"/>
    <p:sldId id="297" r:id="rId20"/>
    <p:sldId id="275" r:id="rId21"/>
    <p:sldId id="308" r:id="rId22"/>
    <p:sldId id="277" r:id="rId23"/>
    <p:sldId id="276" r:id="rId24"/>
    <p:sldId id="278" r:id="rId25"/>
    <p:sldId id="306" r:id="rId26"/>
    <p:sldId id="279" r:id="rId27"/>
    <p:sldId id="298" r:id="rId28"/>
    <p:sldId id="281" r:id="rId29"/>
    <p:sldId id="283" r:id="rId30"/>
    <p:sldId id="300" r:id="rId31"/>
    <p:sldId id="309" r:id="rId32"/>
    <p:sldId id="301" r:id="rId33"/>
    <p:sldId id="284" r:id="rId34"/>
    <p:sldId id="294" r:id="rId35"/>
    <p:sldId id="310" r:id="rId36"/>
    <p:sldId id="287" r:id="rId37"/>
    <p:sldId id="288" r:id="rId38"/>
    <p:sldId id="267" r:id="rId39"/>
    <p:sldId id="266" r:id="rId40"/>
    <p:sldId id="265" r:id="rId41"/>
    <p:sldId id="290" r:id="rId42"/>
    <p:sldId id="260" r:id="rId43"/>
    <p:sldId id="261" r:id="rId44"/>
    <p:sldId id="304" r:id="rId45"/>
    <p:sldId id="303" r:id="rId46"/>
    <p:sldId id="311" r:id="rId47"/>
    <p:sldId id="312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660" autoAdjust="0"/>
    <p:restoredTop sz="94660"/>
  </p:normalViewPr>
  <p:slideViewPr>
    <p:cSldViewPr snapToGrid="0">
      <p:cViewPr>
        <p:scale>
          <a:sx n="66" d="100"/>
          <a:sy n="66" d="100"/>
        </p:scale>
        <p:origin x="2502" y="10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D:\Documents\Github\Thesis\Relevant%20Documents\PredictionResult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30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3000" baseline="0" dirty="0"/>
              <a:t>Dataset </a:t>
            </a:r>
            <a:r>
              <a:rPr lang="en-US" sz="3000" baseline="0" dirty="0" smtClean="0"/>
              <a:t>Class Distribution</a:t>
            </a:r>
            <a:endParaRPr lang="en-US" sz="3000" baseline="0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30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'Prediction Results'!$A$7</c:f>
              <c:strCache>
                <c:ptCount val="1"/>
                <c:pt idx="0">
                  <c:v>Perc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'Prediction Results'!$B$2:$G$2</c:f>
              <c:strCache>
                <c:ptCount val="6"/>
                <c:pt idx="0">
                  <c:v>GradStudent</c:v>
                </c:pt>
                <c:pt idx="1">
                  <c:v>Research</c:v>
                </c:pt>
                <c:pt idx="2">
                  <c:v>Operations</c:v>
                </c:pt>
                <c:pt idx="3">
                  <c:v>Outreach</c:v>
                </c:pt>
                <c:pt idx="4">
                  <c:v>PM</c:v>
                </c:pt>
                <c:pt idx="5">
                  <c:v>Director</c:v>
                </c:pt>
              </c:strCache>
            </c:strRef>
          </c:cat>
          <c:val>
            <c:numRef>
              <c:f>'Prediction Results'!$B$7:$G$7</c:f>
              <c:numCache>
                <c:formatCode>0.0%</c:formatCode>
                <c:ptCount val="6"/>
                <c:pt idx="0">
                  <c:v>0.43478260869565216</c:v>
                </c:pt>
                <c:pt idx="1">
                  <c:v>0.24637681159420291</c:v>
                </c:pt>
                <c:pt idx="2">
                  <c:v>0.10144927536231885</c:v>
                </c:pt>
                <c:pt idx="3">
                  <c:v>2.8985507246376812E-2</c:v>
                </c:pt>
                <c:pt idx="4">
                  <c:v>7.2463768115942032E-2</c:v>
                </c:pt>
                <c:pt idx="5">
                  <c:v>0.11594202898550725</c:v>
                </c:pt>
              </c:numCache>
            </c:numRef>
          </c:val>
        </c:ser>
        <c:ser>
          <c:idx val="1"/>
          <c:order val="1"/>
          <c:tx>
            <c:strRef>
              <c:f>'Prediction Results'!$B$2</c:f>
              <c:strCache>
                <c:ptCount val="1"/>
                <c:pt idx="0">
                  <c:v>GradStudent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'Prediction Results'!$B$2:$G$2</c:f>
              <c:strCache>
                <c:ptCount val="6"/>
                <c:pt idx="0">
                  <c:v>GradStudent</c:v>
                </c:pt>
                <c:pt idx="1">
                  <c:v>Research</c:v>
                </c:pt>
                <c:pt idx="2">
                  <c:v>Operations</c:v>
                </c:pt>
                <c:pt idx="3">
                  <c:v>Outreach</c:v>
                </c:pt>
                <c:pt idx="4">
                  <c:v>PM</c:v>
                </c:pt>
                <c:pt idx="5">
                  <c:v>Director</c:v>
                </c:pt>
              </c:strCache>
            </c:strRef>
          </c:cat>
          <c:val>
            <c:numRef>
              <c:f>'Prediction Results'!$C$2:$G$2</c:f>
              <c:numCache>
                <c:formatCode>General</c:formatCode>
                <c:ptCount val="5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</c:numCache>
            </c:numRef>
          </c:val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rtl="0">
            <a:defRPr sz="2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63F6F32-5D35-4C4A-8458-CE53CDA742C8}" type="doc">
      <dgm:prSet loTypeId="urn:microsoft.com/office/officeart/2005/8/layout/process1" loCatId="process" qsTypeId="urn:microsoft.com/office/officeart/2005/8/quickstyle/simple1" qsCatId="simple" csTypeId="urn:microsoft.com/office/officeart/2005/8/colors/accent2_1" csCatId="accent2" phldr="1"/>
      <dgm:spPr/>
    </dgm:pt>
    <dgm:pt modelId="{9CD61858-CD29-43C5-8DDE-0187AEF92005}">
      <dgm:prSet phldrT="[Text]" custT="1"/>
      <dgm:spPr/>
      <dgm:t>
        <a:bodyPr/>
        <a:lstStyle/>
        <a:p>
          <a:r>
            <a:rPr lang="en-US" sz="2400" dirty="0" smtClean="0"/>
            <a:t>b4dabd5884ecd175283065dc605c2172</a:t>
          </a:r>
          <a:endParaRPr lang="en-US" sz="2400" dirty="0"/>
        </a:p>
      </dgm:t>
    </dgm:pt>
    <dgm:pt modelId="{A2DE573B-7E2D-418B-9D76-5F20A167C9FD}" type="parTrans" cxnId="{662E984F-C065-46C0-AAB2-5AF49EACE3F1}">
      <dgm:prSet/>
      <dgm:spPr/>
      <dgm:t>
        <a:bodyPr/>
        <a:lstStyle/>
        <a:p>
          <a:endParaRPr lang="en-US"/>
        </a:p>
      </dgm:t>
    </dgm:pt>
    <dgm:pt modelId="{2C385B3E-DF05-4B5A-98EC-64698BBA105D}" type="sibTrans" cxnId="{662E984F-C065-46C0-AAB2-5AF49EACE3F1}">
      <dgm:prSet/>
      <dgm:spPr/>
      <dgm:t>
        <a:bodyPr/>
        <a:lstStyle/>
        <a:p>
          <a:endParaRPr lang="en-US"/>
        </a:p>
      </dgm:t>
    </dgm:pt>
    <dgm:pt modelId="{0AFA5EA1-8D13-4BBC-A87C-31ABC262AB2F}">
      <dgm:prSet custT="1"/>
      <dgm:spPr/>
      <dgm:t>
        <a:bodyPr/>
        <a:lstStyle/>
        <a:p>
          <a:r>
            <a:rPr lang="en-US" sz="2400" dirty="0" smtClean="0"/>
            <a:t>Employment Opportunity at Doosan Fuel Cell America</a:t>
          </a:r>
          <a:endParaRPr lang="en-US" sz="2400" dirty="0"/>
        </a:p>
      </dgm:t>
    </dgm:pt>
    <dgm:pt modelId="{A1A3981E-9136-4621-AD69-85EA8A2C45DE}" type="parTrans" cxnId="{56C1604B-83BD-4F2E-B2E2-8DF06F2D79AF}">
      <dgm:prSet/>
      <dgm:spPr/>
      <dgm:t>
        <a:bodyPr/>
        <a:lstStyle/>
        <a:p>
          <a:endParaRPr lang="en-US"/>
        </a:p>
      </dgm:t>
    </dgm:pt>
    <dgm:pt modelId="{D241AC4C-6FC8-4341-B3B0-6BBCBFDAB54F}" type="sibTrans" cxnId="{56C1604B-83BD-4F2E-B2E2-8DF06F2D79AF}">
      <dgm:prSet/>
      <dgm:spPr/>
      <dgm:t>
        <a:bodyPr/>
        <a:lstStyle/>
        <a:p>
          <a:endParaRPr lang="en-US"/>
        </a:p>
      </dgm:t>
    </dgm:pt>
    <dgm:pt modelId="{55BB1FB4-622A-430E-B3D0-282A0BD6DA05}" type="pres">
      <dgm:prSet presAssocID="{763F6F32-5D35-4C4A-8458-CE53CDA742C8}" presName="Name0" presStyleCnt="0">
        <dgm:presLayoutVars>
          <dgm:dir/>
          <dgm:resizeHandles val="exact"/>
        </dgm:presLayoutVars>
      </dgm:prSet>
      <dgm:spPr/>
    </dgm:pt>
    <dgm:pt modelId="{B4B82AA4-1ECF-4437-A0AA-914FD47C626D}" type="pres">
      <dgm:prSet presAssocID="{0AFA5EA1-8D13-4BBC-A87C-31ABC262AB2F}" presName="node" presStyleLbl="node1" presStyleIdx="0" presStyleCnt="2">
        <dgm:presLayoutVars>
          <dgm:bulletEnabled val="1"/>
        </dgm:presLayoutVars>
      </dgm:prSet>
      <dgm:spPr/>
    </dgm:pt>
    <dgm:pt modelId="{09282C84-AB97-4764-A882-C605FA7E3655}" type="pres">
      <dgm:prSet presAssocID="{D241AC4C-6FC8-4341-B3B0-6BBCBFDAB54F}" presName="sibTrans" presStyleLbl="sibTrans2D1" presStyleIdx="0" presStyleCnt="1"/>
      <dgm:spPr/>
    </dgm:pt>
    <dgm:pt modelId="{332DDA0E-FDEB-4B18-8D33-83D21CA68B04}" type="pres">
      <dgm:prSet presAssocID="{D241AC4C-6FC8-4341-B3B0-6BBCBFDAB54F}" presName="connectorText" presStyleLbl="sibTrans2D1" presStyleIdx="0" presStyleCnt="1"/>
      <dgm:spPr/>
    </dgm:pt>
    <dgm:pt modelId="{E46692C4-8597-4C55-BA20-6ABAAD4A6865}" type="pres">
      <dgm:prSet presAssocID="{9CD61858-CD29-43C5-8DDE-0187AEF92005}" presName="node" presStyleLbl="node1" presStyleIdx="1" presStyleCnt="2" custScaleX="12095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23757F0-D943-424C-A9BA-5CE9CA47229A}" type="presOf" srcId="{D241AC4C-6FC8-4341-B3B0-6BBCBFDAB54F}" destId="{09282C84-AB97-4764-A882-C605FA7E3655}" srcOrd="0" destOrd="0" presId="urn:microsoft.com/office/officeart/2005/8/layout/process1"/>
    <dgm:cxn modelId="{651BF15B-71F2-4A37-B6BA-775150AAC4D8}" type="presOf" srcId="{9CD61858-CD29-43C5-8DDE-0187AEF92005}" destId="{E46692C4-8597-4C55-BA20-6ABAAD4A6865}" srcOrd="0" destOrd="0" presId="urn:microsoft.com/office/officeart/2005/8/layout/process1"/>
    <dgm:cxn modelId="{3200B18B-3E13-4AC1-902D-E67D3E58E597}" type="presOf" srcId="{0AFA5EA1-8D13-4BBC-A87C-31ABC262AB2F}" destId="{B4B82AA4-1ECF-4437-A0AA-914FD47C626D}" srcOrd="0" destOrd="0" presId="urn:microsoft.com/office/officeart/2005/8/layout/process1"/>
    <dgm:cxn modelId="{67E37759-DA48-45A8-A8BC-0CEA8EA552D1}" type="presOf" srcId="{D241AC4C-6FC8-4341-B3B0-6BBCBFDAB54F}" destId="{332DDA0E-FDEB-4B18-8D33-83D21CA68B04}" srcOrd="1" destOrd="0" presId="urn:microsoft.com/office/officeart/2005/8/layout/process1"/>
    <dgm:cxn modelId="{662E984F-C065-46C0-AAB2-5AF49EACE3F1}" srcId="{763F6F32-5D35-4C4A-8458-CE53CDA742C8}" destId="{9CD61858-CD29-43C5-8DDE-0187AEF92005}" srcOrd="1" destOrd="0" parTransId="{A2DE573B-7E2D-418B-9D76-5F20A167C9FD}" sibTransId="{2C385B3E-DF05-4B5A-98EC-64698BBA105D}"/>
    <dgm:cxn modelId="{56C1604B-83BD-4F2E-B2E2-8DF06F2D79AF}" srcId="{763F6F32-5D35-4C4A-8458-CE53CDA742C8}" destId="{0AFA5EA1-8D13-4BBC-A87C-31ABC262AB2F}" srcOrd="0" destOrd="0" parTransId="{A1A3981E-9136-4621-AD69-85EA8A2C45DE}" sibTransId="{D241AC4C-6FC8-4341-B3B0-6BBCBFDAB54F}"/>
    <dgm:cxn modelId="{EB7EF4A4-6D01-4C44-8C1B-1A88E9AA3CD2}" type="presOf" srcId="{763F6F32-5D35-4C4A-8458-CE53CDA742C8}" destId="{55BB1FB4-622A-430E-B3D0-282A0BD6DA05}" srcOrd="0" destOrd="0" presId="urn:microsoft.com/office/officeart/2005/8/layout/process1"/>
    <dgm:cxn modelId="{1917FF5D-1A77-49EA-B929-5733927B47AB}" type="presParOf" srcId="{55BB1FB4-622A-430E-B3D0-282A0BD6DA05}" destId="{B4B82AA4-1ECF-4437-A0AA-914FD47C626D}" srcOrd="0" destOrd="0" presId="urn:microsoft.com/office/officeart/2005/8/layout/process1"/>
    <dgm:cxn modelId="{3935635D-595A-4D29-A69C-5E00D7EDA779}" type="presParOf" srcId="{55BB1FB4-622A-430E-B3D0-282A0BD6DA05}" destId="{09282C84-AB97-4764-A882-C605FA7E3655}" srcOrd="1" destOrd="0" presId="urn:microsoft.com/office/officeart/2005/8/layout/process1"/>
    <dgm:cxn modelId="{CCE39FFC-20DE-4F87-9AD9-FCC9E9B88495}" type="presParOf" srcId="{09282C84-AB97-4764-A882-C605FA7E3655}" destId="{332DDA0E-FDEB-4B18-8D33-83D21CA68B04}" srcOrd="0" destOrd="0" presId="urn:microsoft.com/office/officeart/2005/8/layout/process1"/>
    <dgm:cxn modelId="{B28EB02C-5F38-4C0F-BE9C-1D592F3533A0}" type="presParOf" srcId="{55BB1FB4-622A-430E-B3D0-282A0BD6DA05}" destId="{E46692C4-8597-4C55-BA20-6ABAAD4A6865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F856042-D405-4748-BD10-1CEC72A07782}" type="doc">
      <dgm:prSet loTypeId="urn:microsoft.com/office/officeart/2005/8/layout/orgChart1" loCatId="hierarchy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en-US"/>
        </a:p>
      </dgm:t>
    </dgm:pt>
    <dgm:pt modelId="{E2429072-1996-4EE9-9387-4F59AC5A5540}">
      <dgm:prSet phldrT="[Text]"/>
      <dgm:spPr/>
      <dgm:t>
        <a:bodyPr/>
        <a:lstStyle/>
        <a:p>
          <a:r>
            <a:rPr lang="en-US" dirty="0" smtClean="0"/>
            <a:t>Director</a:t>
          </a:r>
          <a:endParaRPr lang="en-US" dirty="0"/>
        </a:p>
      </dgm:t>
    </dgm:pt>
    <dgm:pt modelId="{5F4B46D8-BD8E-4EFD-AB94-F1CC10180F0E}" type="parTrans" cxnId="{FCE785C3-B2F5-4CFA-AD86-5F157161C13E}">
      <dgm:prSet/>
      <dgm:spPr/>
      <dgm:t>
        <a:bodyPr/>
        <a:lstStyle/>
        <a:p>
          <a:endParaRPr lang="en-US"/>
        </a:p>
      </dgm:t>
    </dgm:pt>
    <dgm:pt modelId="{ADFE6453-6F8F-4FA6-9080-A561E6EB3858}" type="sibTrans" cxnId="{FCE785C3-B2F5-4CFA-AD86-5F157161C13E}">
      <dgm:prSet/>
      <dgm:spPr/>
      <dgm:t>
        <a:bodyPr/>
        <a:lstStyle/>
        <a:p>
          <a:endParaRPr lang="en-US"/>
        </a:p>
      </dgm:t>
    </dgm:pt>
    <dgm:pt modelId="{6F9F3BBD-E3F6-4BEE-83E2-3DD3650729A2}">
      <dgm:prSet phldrT="[Text]"/>
      <dgm:spPr/>
      <dgm:t>
        <a:bodyPr/>
        <a:lstStyle/>
        <a:p>
          <a:r>
            <a:rPr lang="en-US" dirty="0" smtClean="0"/>
            <a:t>Research</a:t>
          </a:r>
          <a:endParaRPr lang="en-US" dirty="0"/>
        </a:p>
      </dgm:t>
    </dgm:pt>
    <dgm:pt modelId="{483E6B00-CA55-4D60-87E9-1C60D367DB9F}" type="parTrans" cxnId="{68A726B8-C984-481C-8464-7B5A470E0057}">
      <dgm:prSet/>
      <dgm:spPr/>
      <dgm:t>
        <a:bodyPr/>
        <a:lstStyle/>
        <a:p>
          <a:endParaRPr lang="en-US"/>
        </a:p>
      </dgm:t>
    </dgm:pt>
    <dgm:pt modelId="{03D91B03-A941-42F9-8B05-43DF61C07187}" type="sibTrans" cxnId="{68A726B8-C984-481C-8464-7B5A470E0057}">
      <dgm:prSet/>
      <dgm:spPr/>
      <dgm:t>
        <a:bodyPr/>
        <a:lstStyle/>
        <a:p>
          <a:endParaRPr lang="en-US"/>
        </a:p>
      </dgm:t>
    </dgm:pt>
    <dgm:pt modelId="{FFD843EF-0FFC-461C-A150-406B8361E8F3}">
      <dgm:prSet phldrT="[Text]"/>
      <dgm:spPr/>
      <dgm:t>
        <a:bodyPr/>
        <a:lstStyle/>
        <a:p>
          <a:r>
            <a:rPr lang="en-US" dirty="0" smtClean="0"/>
            <a:t>Graduate Students</a:t>
          </a:r>
          <a:endParaRPr lang="en-US" dirty="0"/>
        </a:p>
      </dgm:t>
    </dgm:pt>
    <dgm:pt modelId="{E24B77FE-7E2A-4E08-AE3E-E78C736EC2C0}" type="parTrans" cxnId="{EFA0E464-0310-46ED-B820-139111AFF38D}">
      <dgm:prSet/>
      <dgm:spPr/>
      <dgm:t>
        <a:bodyPr/>
        <a:lstStyle/>
        <a:p>
          <a:endParaRPr lang="en-US"/>
        </a:p>
      </dgm:t>
    </dgm:pt>
    <dgm:pt modelId="{08BA4096-BD56-4DC8-BB5B-383AF0D41261}" type="sibTrans" cxnId="{EFA0E464-0310-46ED-B820-139111AFF38D}">
      <dgm:prSet/>
      <dgm:spPr/>
      <dgm:t>
        <a:bodyPr/>
        <a:lstStyle/>
        <a:p>
          <a:endParaRPr lang="en-US"/>
        </a:p>
      </dgm:t>
    </dgm:pt>
    <dgm:pt modelId="{E8436C02-FCF2-4D76-A393-5271D562AFB5}" type="asst">
      <dgm:prSet phldrT="[Text]"/>
      <dgm:spPr/>
      <dgm:t>
        <a:bodyPr/>
        <a:lstStyle/>
        <a:p>
          <a:r>
            <a:rPr lang="en-US" dirty="0" smtClean="0"/>
            <a:t>PM</a:t>
          </a:r>
          <a:endParaRPr lang="en-US" dirty="0"/>
        </a:p>
      </dgm:t>
    </dgm:pt>
    <dgm:pt modelId="{9228C3BC-305B-4119-9DDF-A98C89FB01B3}" type="parTrans" cxnId="{80A7F742-0BE3-43D3-BA52-6112782EF62D}">
      <dgm:prSet/>
      <dgm:spPr/>
      <dgm:t>
        <a:bodyPr/>
        <a:lstStyle/>
        <a:p>
          <a:endParaRPr lang="en-US"/>
        </a:p>
      </dgm:t>
    </dgm:pt>
    <dgm:pt modelId="{5FF6AD3A-D96F-4A79-9979-A0469BA685DB}" type="sibTrans" cxnId="{80A7F742-0BE3-43D3-BA52-6112782EF62D}">
      <dgm:prSet/>
      <dgm:spPr/>
      <dgm:t>
        <a:bodyPr/>
        <a:lstStyle/>
        <a:p>
          <a:endParaRPr lang="en-US"/>
        </a:p>
      </dgm:t>
    </dgm:pt>
    <dgm:pt modelId="{A96959F2-7635-4B2A-A68F-2A0C088CB0B1}">
      <dgm:prSet phldrT="[Text]"/>
      <dgm:spPr/>
      <dgm:t>
        <a:bodyPr/>
        <a:lstStyle/>
        <a:p>
          <a:r>
            <a:rPr lang="en-US" dirty="0" smtClean="0"/>
            <a:t>Outreach</a:t>
          </a:r>
          <a:endParaRPr lang="en-US" dirty="0"/>
        </a:p>
      </dgm:t>
    </dgm:pt>
    <dgm:pt modelId="{A2E869B9-6EE0-4A56-8543-660EF258A981}" type="parTrans" cxnId="{A948D72D-2F44-4F19-899B-B0EBB63775CF}">
      <dgm:prSet/>
      <dgm:spPr/>
      <dgm:t>
        <a:bodyPr/>
        <a:lstStyle/>
        <a:p>
          <a:endParaRPr lang="en-US"/>
        </a:p>
      </dgm:t>
    </dgm:pt>
    <dgm:pt modelId="{E8EE76B3-6AE7-4DD2-948A-BC6068736689}" type="sibTrans" cxnId="{A948D72D-2F44-4F19-899B-B0EBB63775CF}">
      <dgm:prSet/>
      <dgm:spPr/>
      <dgm:t>
        <a:bodyPr/>
        <a:lstStyle/>
        <a:p>
          <a:endParaRPr lang="en-US"/>
        </a:p>
      </dgm:t>
    </dgm:pt>
    <dgm:pt modelId="{8A3ACFC5-7BC7-4F10-93D7-1B004DBD9065}">
      <dgm:prSet phldrT="[Text]"/>
      <dgm:spPr/>
      <dgm:t>
        <a:bodyPr/>
        <a:lstStyle/>
        <a:p>
          <a:r>
            <a:rPr lang="en-US" dirty="0" smtClean="0"/>
            <a:t>Operations</a:t>
          </a:r>
          <a:endParaRPr lang="en-US" dirty="0"/>
        </a:p>
      </dgm:t>
    </dgm:pt>
    <dgm:pt modelId="{D493016F-FD6E-4931-A54D-E4506FD7503F}" type="parTrans" cxnId="{567F8536-7596-4F63-BE21-84134A7D0828}">
      <dgm:prSet/>
      <dgm:spPr/>
      <dgm:t>
        <a:bodyPr/>
        <a:lstStyle/>
        <a:p>
          <a:endParaRPr lang="en-US"/>
        </a:p>
      </dgm:t>
    </dgm:pt>
    <dgm:pt modelId="{7C1713CF-821E-4D75-BDBE-BFA4D8191965}" type="sibTrans" cxnId="{567F8536-7596-4F63-BE21-84134A7D0828}">
      <dgm:prSet/>
      <dgm:spPr/>
      <dgm:t>
        <a:bodyPr/>
        <a:lstStyle/>
        <a:p>
          <a:endParaRPr lang="en-US"/>
        </a:p>
      </dgm:t>
    </dgm:pt>
    <dgm:pt modelId="{2F352C3C-3607-43AF-A6B7-A23FED5017B7}" type="pres">
      <dgm:prSet presAssocID="{DF856042-D405-4748-BD10-1CEC72A07782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3972BEFF-0790-4F78-8D79-16A1338EED4D}" type="pres">
      <dgm:prSet presAssocID="{E2429072-1996-4EE9-9387-4F59AC5A5540}" presName="hierRoot1" presStyleCnt="0">
        <dgm:presLayoutVars>
          <dgm:hierBranch val="init"/>
        </dgm:presLayoutVars>
      </dgm:prSet>
      <dgm:spPr/>
    </dgm:pt>
    <dgm:pt modelId="{6383FF23-DAFC-424D-A9AE-2C7A7554032C}" type="pres">
      <dgm:prSet presAssocID="{E2429072-1996-4EE9-9387-4F59AC5A5540}" presName="rootComposite1" presStyleCnt="0"/>
      <dgm:spPr/>
    </dgm:pt>
    <dgm:pt modelId="{632F7CE3-3541-49F4-B14B-53E8D130D9B0}" type="pres">
      <dgm:prSet presAssocID="{E2429072-1996-4EE9-9387-4F59AC5A5540}" presName="rootText1" presStyleLbl="node0" presStyleIdx="0" presStyleCnt="1">
        <dgm:presLayoutVars>
          <dgm:chPref val="3"/>
        </dgm:presLayoutVars>
      </dgm:prSet>
      <dgm:spPr/>
    </dgm:pt>
    <dgm:pt modelId="{07703EF1-5A53-4DB2-AE8D-F0F081702853}" type="pres">
      <dgm:prSet presAssocID="{E2429072-1996-4EE9-9387-4F59AC5A5540}" presName="rootConnector1" presStyleLbl="node1" presStyleIdx="0" presStyleCnt="0"/>
      <dgm:spPr/>
    </dgm:pt>
    <dgm:pt modelId="{DE442A2A-6858-4FD4-BE4A-447C214C7BD7}" type="pres">
      <dgm:prSet presAssocID="{E2429072-1996-4EE9-9387-4F59AC5A5540}" presName="hierChild2" presStyleCnt="0"/>
      <dgm:spPr/>
    </dgm:pt>
    <dgm:pt modelId="{5B37AF21-C34C-43C8-BA02-9DC8286891F7}" type="pres">
      <dgm:prSet presAssocID="{A2E869B9-6EE0-4A56-8543-660EF258A981}" presName="Name37" presStyleLbl="parChTrans1D2" presStyleIdx="0" presStyleCnt="3"/>
      <dgm:spPr/>
    </dgm:pt>
    <dgm:pt modelId="{3347C5CB-E618-42DB-91AA-96ED0EFC07BE}" type="pres">
      <dgm:prSet presAssocID="{A96959F2-7635-4B2A-A68F-2A0C088CB0B1}" presName="hierRoot2" presStyleCnt="0">
        <dgm:presLayoutVars>
          <dgm:hierBranch val="init"/>
        </dgm:presLayoutVars>
      </dgm:prSet>
      <dgm:spPr/>
    </dgm:pt>
    <dgm:pt modelId="{8B543A82-DDB2-488E-9848-81734B62E6B8}" type="pres">
      <dgm:prSet presAssocID="{A96959F2-7635-4B2A-A68F-2A0C088CB0B1}" presName="rootComposite" presStyleCnt="0"/>
      <dgm:spPr/>
    </dgm:pt>
    <dgm:pt modelId="{719914EB-12B4-441A-B65A-8BA1E0916007}" type="pres">
      <dgm:prSet presAssocID="{A96959F2-7635-4B2A-A68F-2A0C088CB0B1}" presName="rootText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43519A0-077A-430C-BF15-18B74AC93A2D}" type="pres">
      <dgm:prSet presAssocID="{A96959F2-7635-4B2A-A68F-2A0C088CB0B1}" presName="rootConnector" presStyleLbl="node2" presStyleIdx="0" presStyleCnt="2"/>
      <dgm:spPr/>
    </dgm:pt>
    <dgm:pt modelId="{8DA4F0E2-4378-4AD8-9CBF-3A1959B91D30}" type="pres">
      <dgm:prSet presAssocID="{A96959F2-7635-4B2A-A68F-2A0C088CB0B1}" presName="hierChild4" presStyleCnt="0"/>
      <dgm:spPr/>
    </dgm:pt>
    <dgm:pt modelId="{2216F868-23C1-47B0-AF40-4E5797B0DCF8}" type="pres">
      <dgm:prSet presAssocID="{A96959F2-7635-4B2A-A68F-2A0C088CB0B1}" presName="hierChild5" presStyleCnt="0"/>
      <dgm:spPr/>
    </dgm:pt>
    <dgm:pt modelId="{01619392-3706-42C4-97A8-2C326666810B}" type="pres">
      <dgm:prSet presAssocID="{D493016F-FD6E-4931-A54D-E4506FD7503F}" presName="Name37" presStyleLbl="parChTrans1D2" presStyleIdx="1" presStyleCnt="3"/>
      <dgm:spPr/>
    </dgm:pt>
    <dgm:pt modelId="{B3AC5B4C-07A1-4FAC-A478-F97B7B962BC2}" type="pres">
      <dgm:prSet presAssocID="{8A3ACFC5-7BC7-4F10-93D7-1B004DBD9065}" presName="hierRoot2" presStyleCnt="0">
        <dgm:presLayoutVars>
          <dgm:hierBranch val="init"/>
        </dgm:presLayoutVars>
      </dgm:prSet>
      <dgm:spPr/>
    </dgm:pt>
    <dgm:pt modelId="{DD7D5FAD-DA99-40EC-8B5A-ED072DE851F4}" type="pres">
      <dgm:prSet presAssocID="{8A3ACFC5-7BC7-4F10-93D7-1B004DBD9065}" presName="rootComposite" presStyleCnt="0"/>
      <dgm:spPr/>
    </dgm:pt>
    <dgm:pt modelId="{00A6531D-7368-43C9-AA3D-9E8A3AC530F9}" type="pres">
      <dgm:prSet presAssocID="{8A3ACFC5-7BC7-4F10-93D7-1B004DBD9065}" presName="rootText" presStyleLbl="node2" presStyleIdx="1" presStyleCnt="2">
        <dgm:presLayoutVars>
          <dgm:chPref val="3"/>
        </dgm:presLayoutVars>
      </dgm:prSet>
      <dgm:spPr/>
    </dgm:pt>
    <dgm:pt modelId="{D10829E3-AEC1-49F6-B145-DD539404AB53}" type="pres">
      <dgm:prSet presAssocID="{8A3ACFC5-7BC7-4F10-93D7-1B004DBD9065}" presName="rootConnector" presStyleLbl="node2" presStyleIdx="1" presStyleCnt="2"/>
      <dgm:spPr/>
    </dgm:pt>
    <dgm:pt modelId="{9AD0E93B-A13C-49AA-9373-66C37E18DC48}" type="pres">
      <dgm:prSet presAssocID="{8A3ACFC5-7BC7-4F10-93D7-1B004DBD9065}" presName="hierChild4" presStyleCnt="0"/>
      <dgm:spPr/>
    </dgm:pt>
    <dgm:pt modelId="{2AC4D7F4-7809-4923-A900-5F886784A5B2}" type="pres">
      <dgm:prSet presAssocID="{8A3ACFC5-7BC7-4F10-93D7-1B004DBD9065}" presName="hierChild5" presStyleCnt="0"/>
      <dgm:spPr/>
    </dgm:pt>
    <dgm:pt modelId="{A6CCD642-9468-44DD-8F22-AFA2EE229C2C}" type="pres">
      <dgm:prSet presAssocID="{E2429072-1996-4EE9-9387-4F59AC5A5540}" presName="hierChild3" presStyleCnt="0"/>
      <dgm:spPr/>
    </dgm:pt>
    <dgm:pt modelId="{B7635E95-4ACA-417C-8AE3-D8D76182B5E7}" type="pres">
      <dgm:prSet presAssocID="{9228C3BC-305B-4119-9DDF-A98C89FB01B3}" presName="Name111" presStyleLbl="parChTrans1D2" presStyleIdx="2" presStyleCnt="3"/>
      <dgm:spPr/>
    </dgm:pt>
    <dgm:pt modelId="{3823C93E-249C-41DB-87C9-FB5290076321}" type="pres">
      <dgm:prSet presAssocID="{E8436C02-FCF2-4D76-A393-5271D562AFB5}" presName="hierRoot3" presStyleCnt="0">
        <dgm:presLayoutVars>
          <dgm:hierBranch val="init"/>
        </dgm:presLayoutVars>
      </dgm:prSet>
      <dgm:spPr/>
    </dgm:pt>
    <dgm:pt modelId="{FD75C59C-7E28-4AD4-881A-ACF1A1B3615A}" type="pres">
      <dgm:prSet presAssocID="{E8436C02-FCF2-4D76-A393-5271D562AFB5}" presName="rootComposite3" presStyleCnt="0"/>
      <dgm:spPr/>
    </dgm:pt>
    <dgm:pt modelId="{BE82E7D3-E0AC-46D2-9A57-18C5D53C1039}" type="pres">
      <dgm:prSet presAssocID="{E8436C02-FCF2-4D76-A393-5271D562AFB5}" presName="rootText3" presStyleLbl="asst1" presStyleIdx="0" presStyleCnt="1">
        <dgm:presLayoutVars>
          <dgm:chPref val="3"/>
        </dgm:presLayoutVars>
      </dgm:prSet>
      <dgm:spPr/>
    </dgm:pt>
    <dgm:pt modelId="{9C91E3F0-7FD0-4741-8817-DACF7E049BD7}" type="pres">
      <dgm:prSet presAssocID="{E8436C02-FCF2-4D76-A393-5271D562AFB5}" presName="rootConnector3" presStyleLbl="asst1" presStyleIdx="0" presStyleCnt="1"/>
      <dgm:spPr/>
    </dgm:pt>
    <dgm:pt modelId="{300589CF-2DA8-4F88-B7CD-4D798711020F}" type="pres">
      <dgm:prSet presAssocID="{E8436C02-FCF2-4D76-A393-5271D562AFB5}" presName="hierChild6" presStyleCnt="0"/>
      <dgm:spPr/>
    </dgm:pt>
    <dgm:pt modelId="{71F11E2C-F629-4F80-9D7D-726B8DF9A54F}" type="pres">
      <dgm:prSet presAssocID="{483E6B00-CA55-4D60-87E9-1C60D367DB9F}" presName="Name37" presStyleLbl="parChTrans1D3" presStyleIdx="0" presStyleCnt="1"/>
      <dgm:spPr/>
    </dgm:pt>
    <dgm:pt modelId="{8B4F91F0-AB4F-4277-86F9-23F7F0C8F274}" type="pres">
      <dgm:prSet presAssocID="{6F9F3BBD-E3F6-4BEE-83E2-3DD3650729A2}" presName="hierRoot2" presStyleCnt="0">
        <dgm:presLayoutVars>
          <dgm:hierBranch val="init"/>
        </dgm:presLayoutVars>
      </dgm:prSet>
      <dgm:spPr/>
    </dgm:pt>
    <dgm:pt modelId="{6159CA06-4637-4D43-AF35-37916C500634}" type="pres">
      <dgm:prSet presAssocID="{6F9F3BBD-E3F6-4BEE-83E2-3DD3650729A2}" presName="rootComposite" presStyleCnt="0"/>
      <dgm:spPr/>
    </dgm:pt>
    <dgm:pt modelId="{CA043474-F3EB-4137-B14B-8D3E8B9D9398}" type="pres">
      <dgm:prSet presAssocID="{6F9F3BBD-E3F6-4BEE-83E2-3DD3650729A2}" presName="rootText" presStyleLbl="node3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7FF5F5E-D9D3-4CFA-9DF6-2930EFB510B0}" type="pres">
      <dgm:prSet presAssocID="{6F9F3BBD-E3F6-4BEE-83E2-3DD3650729A2}" presName="rootConnector" presStyleLbl="node3" presStyleIdx="0" presStyleCnt="1"/>
      <dgm:spPr/>
    </dgm:pt>
    <dgm:pt modelId="{92AFE039-0329-444B-944E-08EF74CCC213}" type="pres">
      <dgm:prSet presAssocID="{6F9F3BBD-E3F6-4BEE-83E2-3DD3650729A2}" presName="hierChild4" presStyleCnt="0"/>
      <dgm:spPr/>
    </dgm:pt>
    <dgm:pt modelId="{64B18D72-CFF5-48AB-A638-0B013D07BEB5}" type="pres">
      <dgm:prSet presAssocID="{E24B77FE-7E2A-4E08-AE3E-E78C736EC2C0}" presName="Name37" presStyleLbl="parChTrans1D4" presStyleIdx="0" presStyleCnt="1"/>
      <dgm:spPr/>
    </dgm:pt>
    <dgm:pt modelId="{CEF2D5A1-075D-44E0-B66B-EC7AB533E170}" type="pres">
      <dgm:prSet presAssocID="{FFD843EF-0FFC-461C-A150-406B8361E8F3}" presName="hierRoot2" presStyleCnt="0">
        <dgm:presLayoutVars>
          <dgm:hierBranch val="init"/>
        </dgm:presLayoutVars>
      </dgm:prSet>
      <dgm:spPr/>
    </dgm:pt>
    <dgm:pt modelId="{53DB163D-4A4C-4A57-A653-54170DCD0556}" type="pres">
      <dgm:prSet presAssocID="{FFD843EF-0FFC-461C-A150-406B8361E8F3}" presName="rootComposite" presStyleCnt="0"/>
      <dgm:spPr/>
    </dgm:pt>
    <dgm:pt modelId="{B75B5875-E366-4E4B-A35E-52683B88F095}" type="pres">
      <dgm:prSet presAssocID="{FFD843EF-0FFC-461C-A150-406B8361E8F3}" presName="rootText" presStyleLbl="node4" presStyleIdx="0" presStyleCnt="1" custLinFactNeighborX="-10230" custLinFactNeighborY="-1390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445A3FF-4AB7-49B0-84A2-54DD320378DE}" type="pres">
      <dgm:prSet presAssocID="{FFD843EF-0FFC-461C-A150-406B8361E8F3}" presName="rootConnector" presStyleLbl="node4" presStyleIdx="0" presStyleCnt="1"/>
      <dgm:spPr/>
    </dgm:pt>
    <dgm:pt modelId="{E8C59A8B-ADBB-4E4B-A963-BCF8CF74BD96}" type="pres">
      <dgm:prSet presAssocID="{FFD843EF-0FFC-461C-A150-406B8361E8F3}" presName="hierChild4" presStyleCnt="0"/>
      <dgm:spPr/>
    </dgm:pt>
    <dgm:pt modelId="{49714B1F-83D6-46E5-9359-4B1F1C59D2D8}" type="pres">
      <dgm:prSet presAssocID="{FFD843EF-0FFC-461C-A150-406B8361E8F3}" presName="hierChild5" presStyleCnt="0"/>
      <dgm:spPr/>
    </dgm:pt>
    <dgm:pt modelId="{DBA7631B-8472-474F-9D83-9C8D150C93BC}" type="pres">
      <dgm:prSet presAssocID="{6F9F3BBD-E3F6-4BEE-83E2-3DD3650729A2}" presName="hierChild5" presStyleCnt="0"/>
      <dgm:spPr/>
    </dgm:pt>
    <dgm:pt modelId="{E2A4282C-47DF-42F3-9020-21BC39602F52}" type="pres">
      <dgm:prSet presAssocID="{E8436C02-FCF2-4D76-A393-5271D562AFB5}" presName="hierChild7" presStyleCnt="0"/>
      <dgm:spPr/>
    </dgm:pt>
  </dgm:ptLst>
  <dgm:cxnLst>
    <dgm:cxn modelId="{AFF13790-944C-4694-924D-5F84D90AAF70}" type="presOf" srcId="{483E6B00-CA55-4D60-87E9-1C60D367DB9F}" destId="{71F11E2C-F629-4F80-9D7D-726B8DF9A54F}" srcOrd="0" destOrd="0" presId="urn:microsoft.com/office/officeart/2005/8/layout/orgChart1"/>
    <dgm:cxn modelId="{7059E69D-766D-4383-9997-8FCC70D7B567}" type="presOf" srcId="{FFD843EF-0FFC-461C-A150-406B8361E8F3}" destId="{B75B5875-E366-4E4B-A35E-52683B88F095}" srcOrd="0" destOrd="0" presId="urn:microsoft.com/office/officeart/2005/8/layout/orgChart1"/>
    <dgm:cxn modelId="{7A5FE9F7-8EA9-493D-BA55-624BED6EBA95}" type="presOf" srcId="{6F9F3BBD-E3F6-4BEE-83E2-3DD3650729A2}" destId="{07FF5F5E-D9D3-4CFA-9DF6-2930EFB510B0}" srcOrd="1" destOrd="0" presId="urn:microsoft.com/office/officeart/2005/8/layout/orgChart1"/>
    <dgm:cxn modelId="{4C9EE307-4F19-4639-B8A5-A376FF61A1A3}" type="presOf" srcId="{E8436C02-FCF2-4D76-A393-5271D562AFB5}" destId="{BE82E7D3-E0AC-46D2-9A57-18C5D53C1039}" srcOrd="0" destOrd="0" presId="urn:microsoft.com/office/officeart/2005/8/layout/orgChart1"/>
    <dgm:cxn modelId="{306E764C-F182-4620-A3AC-0676A22007A2}" type="presOf" srcId="{A96959F2-7635-4B2A-A68F-2A0C088CB0B1}" destId="{719914EB-12B4-441A-B65A-8BA1E0916007}" srcOrd="0" destOrd="0" presId="urn:microsoft.com/office/officeart/2005/8/layout/orgChart1"/>
    <dgm:cxn modelId="{76A72648-815B-4319-95B4-49E0D116FF36}" type="presOf" srcId="{D493016F-FD6E-4931-A54D-E4506FD7503F}" destId="{01619392-3706-42C4-97A8-2C326666810B}" srcOrd="0" destOrd="0" presId="urn:microsoft.com/office/officeart/2005/8/layout/orgChart1"/>
    <dgm:cxn modelId="{A948D72D-2F44-4F19-899B-B0EBB63775CF}" srcId="{E2429072-1996-4EE9-9387-4F59AC5A5540}" destId="{A96959F2-7635-4B2A-A68F-2A0C088CB0B1}" srcOrd="1" destOrd="0" parTransId="{A2E869B9-6EE0-4A56-8543-660EF258A981}" sibTransId="{E8EE76B3-6AE7-4DD2-948A-BC6068736689}"/>
    <dgm:cxn modelId="{80A7F742-0BE3-43D3-BA52-6112782EF62D}" srcId="{E2429072-1996-4EE9-9387-4F59AC5A5540}" destId="{E8436C02-FCF2-4D76-A393-5271D562AFB5}" srcOrd="0" destOrd="0" parTransId="{9228C3BC-305B-4119-9DDF-A98C89FB01B3}" sibTransId="{5FF6AD3A-D96F-4A79-9979-A0469BA685DB}"/>
    <dgm:cxn modelId="{0F3822B1-4311-4A00-9F8B-F1EA2143024B}" type="presOf" srcId="{E2429072-1996-4EE9-9387-4F59AC5A5540}" destId="{632F7CE3-3541-49F4-B14B-53E8D130D9B0}" srcOrd="0" destOrd="0" presId="urn:microsoft.com/office/officeart/2005/8/layout/orgChart1"/>
    <dgm:cxn modelId="{8C5DB895-672C-4E70-A187-6D0E6D2E233A}" type="presOf" srcId="{E24B77FE-7E2A-4E08-AE3E-E78C736EC2C0}" destId="{64B18D72-CFF5-48AB-A638-0B013D07BEB5}" srcOrd="0" destOrd="0" presId="urn:microsoft.com/office/officeart/2005/8/layout/orgChart1"/>
    <dgm:cxn modelId="{794C671F-F5D0-4B51-B54D-7792D10BD6EF}" type="presOf" srcId="{E8436C02-FCF2-4D76-A393-5271D562AFB5}" destId="{9C91E3F0-7FD0-4741-8817-DACF7E049BD7}" srcOrd="1" destOrd="0" presId="urn:microsoft.com/office/officeart/2005/8/layout/orgChart1"/>
    <dgm:cxn modelId="{EFA0E464-0310-46ED-B820-139111AFF38D}" srcId="{6F9F3BBD-E3F6-4BEE-83E2-3DD3650729A2}" destId="{FFD843EF-0FFC-461C-A150-406B8361E8F3}" srcOrd="0" destOrd="0" parTransId="{E24B77FE-7E2A-4E08-AE3E-E78C736EC2C0}" sibTransId="{08BA4096-BD56-4DC8-BB5B-383AF0D41261}"/>
    <dgm:cxn modelId="{F396BF49-8D86-4A9C-88BC-409F8116352F}" type="presOf" srcId="{A96959F2-7635-4B2A-A68F-2A0C088CB0B1}" destId="{143519A0-077A-430C-BF15-18B74AC93A2D}" srcOrd="1" destOrd="0" presId="urn:microsoft.com/office/officeart/2005/8/layout/orgChart1"/>
    <dgm:cxn modelId="{02C7799F-E94C-4A5D-B856-CEC2B83B5BF5}" type="presOf" srcId="{A2E869B9-6EE0-4A56-8543-660EF258A981}" destId="{5B37AF21-C34C-43C8-BA02-9DC8286891F7}" srcOrd="0" destOrd="0" presId="urn:microsoft.com/office/officeart/2005/8/layout/orgChart1"/>
    <dgm:cxn modelId="{CF33D71B-6565-4741-AAD4-49AB013148DB}" type="presOf" srcId="{DF856042-D405-4748-BD10-1CEC72A07782}" destId="{2F352C3C-3607-43AF-A6B7-A23FED5017B7}" srcOrd="0" destOrd="0" presId="urn:microsoft.com/office/officeart/2005/8/layout/orgChart1"/>
    <dgm:cxn modelId="{68A726B8-C984-481C-8464-7B5A470E0057}" srcId="{E8436C02-FCF2-4D76-A393-5271D562AFB5}" destId="{6F9F3BBD-E3F6-4BEE-83E2-3DD3650729A2}" srcOrd="0" destOrd="0" parTransId="{483E6B00-CA55-4D60-87E9-1C60D367DB9F}" sibTransId="{03D91B03-A941-42F9-8B05-43DF61C07187}"/>
    <dgm:cxn modelId="{562D7383-5FD3-4AB1-9DE3-45C4AAD8DEEB}" type="presOf" srcId="{9228C3BC-305B-4119-9DDF-A98C89FB01B3}" destId="{B7635E95-4ACA-417C-8AE3-D8D76182B5E7}" srcOrd="0" destOrd="0" presId="urn:microsoft.com/office/officeart/2005/8/layout/orgChart1"/>
    <dgm:cxn modelId="{D1546AF5-09BB-4092-A748-F6B527F30F68}" type="presOf" srcId="{8A3ACFC5-7BC7-4F10-93D7-1B004DBD9065}" destId="{D10829E3-AEC1-49F6-B145-DD539404AB53}" srcOrd="1" destOrd="0" presId="urn:microsoft.com/office/officeart/2005/8/layout/orgChart1"/>
    <dgm:cxn modelId="{567F8536-7596-4F63-BE21-84134A7D0828}" srcId="{E2429072-1996-4EE9-9387-4F59AC5A5540}" destId="{8A3ACFC5-7BC7-4F10-93D7-1B004DBD9065}" srcOrd="2" destOrd="0" parTransId="{D493016F-FD6E-4931-A54D-E4506FD7503F}" sibTransId="{7C1713CF-821E-4D75-BDBE-BFA4D8191965}"/>
    <dgm:cxn modelId="{66D82314-68AF-421D-AAA2-61CC33A688DE}" type="presOf" srcId="{FFD843EF-0FFC-461C-A150-406B8361E8F3}" destId="{1445A3FF-4AB7-49B0-84A2-54DD320378DE}" srcOrd="1" destOrd="0" presId="urn:microsoft.com/office/officeart/2005/8/layout/orgChart1"/>
    <dgm:cxn modelId="{52541A76-686D-4722-9CE0-B6D172E939C9}" type="presOf" srcId="{6F9F3BBD-E3F6-4BEE-83E2-3DD3650729A2}" destId="{CA043474-F3EB-4137-B14B-8D3E8B9D9398}" srcOrd="0" destOrd="0" presId="urn:microsoft.com/office/officeart/2005/8/layout/orgChart1"/>
    <dgm:cxn modelId="{FCE785C3-B2F5-4CFA-AD86-5F157161C13E}" srcId="{DF856042-D405-4748-BD10-1CEC72A07782}" destId="{E2429072-1996-4EE9-9387-4F59AC5A5540}" srcOrd="0" destOrd="0" parTransId="{5F4B46D8-BD8E-4EFD-AB94-F1CC10180F0E}" sibTransId="{ADFE6453-6F8F-4FA6-9080-A561E6EB3858}"/>
    <dgm:cxn modelId="{53D1C137-5F8E-4BAB-B7C3-6B1C200260F6}" type="presOf" srcId="{E2429072-1996-4EE9-9387-4F59AC5A5540}" destId="{07703EF1-5A53-4DB2-AE8D-F0F081702853}" srcOrd="1" destOrd="0" presId="urn:microsoft.com/office/officeart/2005/8/layout/orgChart1"/>
    <dgm:cxn modelId="{4F5F1BB9-702D-4A9A-AAD6-52BD0EE59823}" type="presOf" srcId="{8A3ACFC5-7BC7-4F10-93D7-1B004DBD9065}" destId="{00A6531D-7368-43C9-AA3D-9E8A3AC530F9}" srcOrd="0" destOrd="0" presId="urn:microsoft.com/office/officeart/2005/8/layout/orgChart1"/>
    <dgm:cxn modelId="{51049207-2D18-4AA3-A949-74AD5216D23F}" type="presParOf" srcId="{2F352C3C-3607-43AF-A6B7-A23FED5017B7}" destId="{3972BEFF-0790-4F78-8D79-16A1338EED4D}" srcOrd="0" destOrd="0" presId="urn:microsoft.com/office/officeart/2005/8/layout/orgChart1"/>
    <dgm:cxn modelId="{23914A4B-7A29-4316-93F0-70BB16E6CFDD}" type="presParOf" srcId="{3972BEFF-0790-4F78-8D79-16A1338EED4D}" destId="{6383FF23-DAFC-424D-A9AE-2C7A7554032C}" srcOrd="0" destOrd="0" presId="urn:microsoft.com/office/officeart/2005/8/layout/orgChart1"/>
    <dgm:cxn modelId="{CD15440F-9C06-4559-A25F-CCDD326AAB43}" type="presParOf" srcId="{6383FF23-DAFC-424D-A9AE-2C7A7554032C}" destId="{632F7CE3-3541-49F4-B14B-53E8D130D9B0}" srcOrd="0" destOrd="0" presId="urn:microsoft.com/office/officeart/2005/8/layout/orgChart1"/>
    <dgm:cxn modelId="{05EDCE3E-01FD-416A-88E5-8E898B4BB51A}" type="presParOf" srcId="{6383FF23-DAFC-424D-A9AE-2C7A7554032C}" destId="{07703EF1-5A53-4DB2-AE8D-F0F081702853}" srcOrd="1" destOrd="0" presId="urn:microsoft.com/office/officeart/2005/8/layout/orgChart1"/>
    <dgm:cxn modelId="{6A13E934-36A6-4B8B-AFF5-34E73157FDC7}" type="presParOf" srcId="{3972BEFF-0790-4F78-8D79-16A1338EED4D}" destId="{DE442A2A-6858-4FD4-BE4A-447C214C7BD7}" srcOrd="1" destOrd="0" presId="urn:microsoft.com/office/officeart/2005/8/layout/orgChart1"/>
    <dgm:cxn modelId="{E1DD4031-D968-41D9-9A69-21710044ACB4}" type="presParOf" srcId="{DE442A2A-6858-4FD4-BE4A-447C214C7BD7}" destId="{5B37AF21-C34C-43C8-BA02-9DC8286891F7}" srcOrd="0" destOrd="0" presId="urn:microsoft.com/office/officeart/2005/8/layout/orgChart1"/>
    <dgm:cxn modelId="{3631D934-9707-4D7C-ACC9-5A20DCE052C7}" type="presParOf" srcId="{DE442A2A-6858-4FD4-BE4A-447C214C7BD7}" destId="{3347C5CB-E618-42DB-91AA-96ED0EFC07BE}" srcOrd="1" destOrd="0" presId="urn:microsoft.com/office/officeart/2005/8/layout/orgChart1"/>
    <dgm:cxn modelId="{56ED1FB6-18F4-4E8E-9203-8C550574E960}" type="presParOf" srcId="{3347C5CB-E618-42DB-91AA-96ED0EFC07BE}" destId="{8B543A82-DDB2-488E-9848-81734B62E6B8}" srcOrd="0" destOrd="0" presId="urn:microsoft.com/office/officeart/2005/8/layout/orgChart1"/>
    <dgm:cxn modelId="{9DA98C69-ACDF-4623-AE6C-129A1FB0883A}" type="presParOf" srcId="{8B543A82-DDB2-488E-9848-81734B62E6B8}" destId="{719914EB-12B4-441A-B65A-8BA1E0916007}" srcOrd="0" destOrd="0" presId="urn:microsoft.com/office/officeart/2005/8/layout/orgChart1"/>
    <dgm:cxn modelId="{1D89A99E-AD86-43EA-8FDB-D8F58EE130CD}" type="presParOf" srcId="{8B543A82-DDB2-488E-9848-81734B62E6B8}" destId="{143519A0-077A-430C-BF15-18B74AC93A2D}" srcOrd="1" destOrd="0" presId="urn:microsoft.com/office/officeart/2005/8/layout/orgChart1"/>
    <dgm:cxn modelId="{36111975-D533-4705-9662-0A0CF7C30DED}" type="presParOf" srcId="{3347C5CB-E618-42DB-91AA-96ED0EFC07BE}" destId="{8DA4F0E2-4378-4AD8-9CBF-3A1959B91D30}" srcOrd="1" destOrd="0" presId="urn:microsoft.com/office/officeart/2005/8/layout/orgChart1"/>
    <dgm:cxn modelId="{DF6F2FB6-974D-43A7-8944-37D09C3B9F14}" type="presParOf" srcId="{3347C5CB-E618-42DB-91AA-96ED0EFC07BE}" destId="{2216F868-23C1-47B0-AF40-4E5797B0DCF8}" srcOrd="2" destOrd="0" presId="urn:microsoft.com/office/officeart/2005/8/layout/orgChart1"/>
    <dgm:cxn modelId="{46BC8A36-95CC-483A-8247-2B281177EA78}" type="presParOf" srcId="{DE442A2A-6858-4FD4-BE4A-447C214C7BD7}" destId="{01619392-3706-42C4-97A8-2C326666810B}" srcOrd="2" destOrd="0" presId="urn:microsoft.com/office/officeart/2005/8/layout/orgChart1"/>
    <dgm:cxn modelId="{7BEA7B98-CB8F-446D-BDEA-30C58D713C29}" type="presParOf" srcId="{DE442A2A-6858-4FD4-BE4A-447C214C7BD7}" destId="{B3AC5B4C-07A1-4FAC-A478-F97B7B962BC2}" srcOrd="3" destOrd="0" presId="urn:microsoft.com/office/officeart/2005/8/layout/orgChart1"/>
    <dgm:cxn modelId="{B66ECC28-919B-4593-AA0B-C901BC5ACF1A}" type="presParOf" srcId="{B3AC5B4C-07A1-4FAC-A478-F97B7B962BC2}" destId="{DD7D5FAD-DA99-40EC-8B5A-ED072DE851F4}" srcOrd="0" destOrd="0" presId="urn:microsoft.com/office/officeart/2005/8/layout/orgChart1"/>
    <dgm:cxn modelId="{60F5D595-94E6-4EEF-9874-7B058A719BE3}" type="presParOf" srcId="{DD7D5FAD-DA99-40EC-8B5A-ED072DE851F4}" destId="{00A6531D-7368-43C9-AA3D-9E8A3AC530F9}" srcOrd="0" destOrd="0" presId="urn:microsoft.com/office/officeart/2005/8/layout/orgChart1"/>
    <dgm:cxn modelId="{BCAD5418-A7A0-4D1D-A512-EA977521AA0C}" type="presParOf" srcId="{DD7D5FAD-DA99-40EC-8B5A-ED072DE851F4}" destId="{D10829E3-AEC1-49F6-B145-DD539404AB53}" srcOrd="1" destOrd="0" presId="urn:microsoft.com/office/officeart/2005/8/layout/orgChart1"/>
    <dgm:cxn modelId="{1C9EA47C-FA56-4F46-AE5B-DCFDBF679717}" type="presParOf" srcId="{B3AC5B4C-07A1-4FAC-A478-F97B7B962BC2}" destId="{9AD0E93B-A13C-49AA-9373-66C37E18DC48}" srcOrd="1" destOrd="0" presId="urn:microsoft.com/office/officeart/2005/8/layout/orgChart1"/>
    <dgm:cxn modelId="{403A77E7-8CF8-4DBA-83D0-A5DD8E49A264}" type="presParOf" srcId="{B3AC5B4C-07A1-4FAC-A478-F97B7B962BC2}" destId="{2AC4D7F4-7809-4923-A900-5F886784A5B2}" srcOrd="2" destOrd="0" presId="urn:microsoft.com/office/officeart/2005/8/layout/orgChart1"/>
    <dgm:cxn modelId="{8AD170BC-1D99-4070-A901-C46025781F6F}" type="presParOf" srcId="{3972BEFF-0790-4F78-8D79-16A1338EED4D}" destId="{A6CCD642-9468-44DD-8F22-AFA2EE229C2C}" srcOrd="2" destOrd="0" presId="urn:microsoft.com/office/officeart/2005/8/layout/orgChart1"/>
    <dgm:cxn modelId="{2DCE7EB4-B927-4DF2-95E4-4A553C8E88C6}" type="presParOf" srcId="{A6CCD642-9468-44DD-8F22-AFA2EE229C2C}" destId="{B7635E95-4ACA-417C-8AE3-D8D76182B5E7}" srcOrd="0" destOrd="0" presId="urn:microsoft.com/office/officeart/2005/8/layout/orgChart1"/>
    <dgm:cxn modelId="{5D7711FE-522E-45C7-ACC7-54795BEB9545}" type="presParOf" srcId="{A6CCD642-9468-44DD-8F22-AFA2EE229C2C}" destId="{3823C93E-249C-41DB-87C9-FB5290076321}" srcOrd="1" destOrd="0" presId="urn:microsoft.com/office/officeart/2005/8/layout/orgChart1"/>
    <dgm:cxn modelId="{35B3C487-DD57-4B94-88A0-1348AE2BFE74}" type="presParOf" srcId="{3823C93E-249C-41DB-87C9-FB5290076321}" destId="{FD75C59C-7E28-4AD4-881A-ACF1A1B3615A}" srcOrd="0" destOrd="0" presId="urn:microsoft.com/office/officeart/2005/8/layout/orgChart1"/>
    <dgm:cxn modelId="{B3C0EDE4-07A2-47D4-A51C-34F3EB1B0CE4}" type="presParOf" srcId="{FD75C59C-7E28-4AD4-881A-ACF1A1B3615A}" destId="{BE82E7D3-E0AC-46D2-9A57-18C5D53C1039}" srcOrd="0" destOrd="0" presId="urn:microsoft.com/office/officeart/2005/8/layout/orgChart1"/>
    <dgm:cxn modelId="{44772195-6CAF-465A-981A-AFA4B07A253F}" type="presParOf" srcId="{FD75C59C-7E28-4AD4-881A-ACF1A1B3615A}" destId="{9C91E3F0-7FD0-4741-8817-DACF7E049BD7}" srcOrd="1" destOrd="0" presId="urn:microsoft.com/office/officeart/2005/8/layout/orgChart1"/>
    <dgm:cxn modelId="{2D6CA7AC-973F-4DD6-8738-397FEC012F6D}" type="presParOf" srcId="{3823C93E-249C-41DB-87C9-FB5290076321}" destId="{300589CF-2DA8-4F88-B7CD-4D798711020F}" srcOrd="1" destOrd="0" presId="urn:microsoft.com/office/officeart/2005/8/layout/orgChart1"/>
    <dgm:cxn modelId="{7FD2EE1F-4344-4DD7-BE7F-CBD80B1B4542}" type="presParOf" srcId="{300589CF-2DA8-4F88-B7CD-4D798711020F}" destId="{71F11E2C-F629-4F80-9D7D-726B8DF9A54F}" srcOrd="0" destOrd="0" presId="urn:microsoft.com/office/officeart/2005/8/layout/orgChart1"/>
    <dgm:cxn modelId="{B0C30F84-5DD2-47C7-B9A9-AC0639E37368}" type="presParOf" srcId="{300589CF-2DA8-4F88-B7CD-4D798711020F}" destId="{8B4F91F0-AB4F-4277-86F9-23F7F0C8F274}" srcOrd="1" destOrd="0" presId="urn:microsoft.com/office/officeart/2005/8/layout/orgChart1"/>
    <dgm:cxn modelId="{3F16C3D2-44FB-4730-A82D-F4B4104B21D0}" type="presParOf" srcId="{8B4F91F0-AB4F-4277-86F9-23F7F0C8F274}" destId="{6159CA06-4637-4D43-AF35-37916C500634}" srcOrd="0" destOrd="0" presId="urn:microsoft.com/office/officeart/2005/8/layout/orgChart1"/>
    <dgm:cxn modelId="{44C62E41-3E1A-4060-B1DF-A3C242E2C206}" type="presParOf" srcId="{6159CA06-4637-4D43-AF35-37916C500634}" destId="{CA043474-F3EB-4137-B14B-8D3E8B9D9398}" srcOrd="0" destOrd="0" presId="urn:microsoft.com/office/officeart/2005/8/layout/orgChart1"/>
    <dgm:cxn modelId="{EB0ECFB4-37EF-424F-8403-28E86F436B34}" type="presParOf" srcId="{6159CA06-4637-4D43-AF35-37916C500634}" destId="{07FF5F5E-D9D3-4CFA-9DF6-2930EFB510B0}" srcOrd="1" destOrd="0" presId="urn:microsoft.com/office/officeart/2005/8/layout/orgChart1"/>
    <dgm:cxn modelId="{7BFE712A-F23B-442D-A40F-00F1E74A386E}" type="presParOf" srcId="{8B4F91F0-AB4F-4277-86F9-23F7F0C8F274}" destId="{92AFE039-0329-444B-944E-08EF74CCC213}" srcOrd="1" destOrd="0" presId="urn:microsoft.com/office/officeart/2005/8/layout/orgChart1"/>
    <dgm:cxn modelId="{78560D28-D0C8-43D4-98E7-2D77DF196630}" type="presParOf" srcId="{92AFE039-0329-444B-944E-08EF74CCC213}" destId="{64B18D72-CFF5-48AB-A638-0B013D07BEB5}" srcOrd="0" destOrd="0" presId="urn:microsoft.com/office/officeart/2005/8/layout/orgChart1"/>
    <dgm:cxn modelId="{20DAF991-5234-45CD-9028-1F7237E83282}" type="presParOf" srcId="{92AFE039-0329-444B-944E-08EF74CCC213}" destId="{CEF2D5A1-075D-44E0-B66B-EC7AB533E170}" srcOrd="1" destOrd="0" presId="urn:microsoft.com/office/officeart/2005/8/layout/orgChart1"/>
    <dgm:cxn modelId="{798F6453-97E0-44D4-8063-045903CA8F3B}" type="presParOf" srcId="{CEF2D5A1-075D-44E0-B66B-EC7AB533E170}" destId="{53DB163D-4A4C-4A57-A653-54170DCD0556}" srcOrd="0" destOrd="0" presId="urn:microsoft.com/office/officeart/2005/8/layout/orgChart1"/>
    <dgm:cxn modelId="{4EA068A2-80D0-4D24-9996-647CD403C311}" type="presParOf" srcId="{53DB163D-4A4C-4A57-A653-54170DCD0556}" destId="{B75B5875-E366-4E4B-A35E-52683B88F095}" srcOrd="0" destOrd="0" presId="urn:microsoft.com/office/officeart/2005/8/layout/orgChart1"/>
    <dgm:cxn modelId="{C8A73C25-5A66-4F24-9605-E8378384B8A9}" type="presParOf" srcId="{53DB163D-4A4C-4A57-A653-54170DCD0556}" destId="{1445A3FF-4AB7-49B0-84A2-54DD320378DE}" srcOrd="1" destOrd="0" presId="urn:microsoft.com/office/officeart/2005/8/layout/orgChart1"/>
    <dgm:cxn modelId="{45FFDFDB-A30D-4806-BA5A-4685E71265E0}" type="presParOf" srcId="{CEF2D5A1-075D-44E0-B66B-EC7AB533E170}" destId="{E8C59A8B-ADBB-4E4B-A963-BCF8CF74BD96}" srcOrd="1" destOrd="0" presId="urn:microsoft.com/office/officeart/2005/8/layout/orgChart1"/>
    <dgm:cxn modelId="{2A3534CC-2294-4D84-9931-2E75ADD5F2A4}" type="presParOf" srcId="{CEF2D5A1-075D-44E0-B66B-EC7AB533E170}" destId="{49714B1F-83D6-46E5-9359-4B1F1C59D2D8}" srcOrd="2" destOrd="0" presId="urn:microsoft.com/office/officeart/2005/8/layout/orgChart1"/>
    <dgm:cxn modelId="{BB4E8298-1A4E-4FBB-89A7-60F8F6D049B9}" type="presParOf" srcId="{8B4F91F0-AB4F-4277-86F9-23F7F0C8F274}" destId="{DBA7631B-8472-474F-9D83-9C8D150C93BC}" srcOrd="2" destOrd="0" presId="urn:microsoft.com/office/officeart/2005/8/layout/orgChart1"/>
    <dgm:cxn modelId="{25465146-C53D-48B0-BB4B-D966C1898128}" type="presParOf" srcId="{3823C93E-249C-41DB-87C9-FB5290076321}" destId="{E2A4282C-47DF-42F3-9020-21BC39602F52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B82AA4-1ECF-4437-A0AA-914FD47C626D}">
      <dsp:nvSpPr>
        <dsp:cNvPr id="0" name=""/>
        <dsp:cNvSpPr/>
      </dsp:nvSpPr>
      <dsp:spPr>
        <a:xfrm>
          <a:off x="11289" y="0"/>
          <a:ext cx="4302061" cy="128058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Employment Opportunity at Doosan Fuel Cell America</a:t>
          </a:r>
          <a:endParaRPr lang="en-US" sz="2400" kern="1200" dirty="0"/>
        </a:p>
      </dsp:txBody>
      <dsp:txXfrm>
        <a:off x="48796" y="37507"/>
        <a:ext cx="4227047" cy="1205568"/>
      </dsp:txXfrm>
    </dsp:sp>
    <dsp:sp modelId="{09282C84-AB97-4764-A882-C605FA7E3655}">
      <dsp:nvSpPr>
        <dsp:cNvPr id="0" name=""/>
        <dsp:cNvSpPr/>
      </dsp:nvSpPr>
      <dsp:spPr>
        <a:xfrm>
          <a:off x="4743557" y="106835"/>
          <a:ext cx="912037" cy="1066911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4500" kern="1200"/>
        </a:p>
      </dsp:txBody>
      <dsp:txXfrm>
        <a:off x="4743557" y="320217"/>
        <a:ext cx="638426" cy="640147"/>
      </dsp:txXfrm>
    </dsp:sp>
    <dsp:sp modelId="{E46692C4-8597-4C55-BA20-6ABAAD4A6865}">
      <dsp:nvSpPr>
        <dsp:cNvPr id="0" name=""/>
        <dsp:cNvSpPr/>
      </dsp:nvSpPr>
      <dsp:spPr>
        <a:xfrm>
          <a:off x="6034175" y="0"/>
          <a:ext cx="5203558" cy="128058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b4dabd5884ecd175283065dc605c2172</a:t>
          </a:r>
          <a:endParaRPr lang="en-US" sz="2400" kern="1200" dirty="0"/>
        </a:p>
      </dsp:txBody>
      <dsp:txXfrm>
        <a:off x="6071682" y="37507"/>
        <a:ext cx="5128544" cy="120556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B18D72-CFF5-48AB-A638-0B013D07BEB5}">
      <dsp:nvSpPr>
        <dsp:cNvPr id="0" name=""/>
        <dsp:cNvSpPr/>
      </dsp:nvSpPr>
      <dsp:spPr>
        <a:xfrm>
          <a:off x="1153704" y="2999243"/>
          <a:ext cx="91440" cy="60940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609409"/>
              </a:lnTo>
              <a:lnTo>
                <a:pt x="120167" y="609409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1F11E2C-F629-4F80-9D7D-726B8DF9A54F}">
      <dsp:nvSpPr>
        <dsp:cNvPr id="0" name=""/>
        <dsp:cNvSpPr/>
      </dsp:nvSpPr>
      <dsp:spPr>
        <a:xfrm>
          <a:off x="1778003" y="1891112"/>
          <a:ext cx="91440" cy="32775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27756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7635E95-4ACA-417C-8AE3-D8D76182B5E7}">
      <dsp:nvSpPr>
        <dsp:cNvPr id="0" name=""/>
        <dsp:cNvSpPr/>
      </dsp:nvSpPr>
      <dsp:spPr>
        <a:xfrm>
          <a:off x="2604096" y="782982"/>
          <a:ext cx="554065" cy="717943"/>
        </a:xfrm>
        <a:custGeom>
          <a:avLst/>
          <a:gdLst/>
          <a:ahLst/>
          <a:cxnLst/>
          <a:rect l="0" t="0" r="0" b="0"/>
          <a:pathLst>
            <a:path>
              <a:moveTo>
                <a:pt x="554065" y="0"/>
              </a:moveTo>
              <a:lnTo>
                <a:pt x="554065" y="717943"/>
              </a:lnTo>
              <a:lnTo>
                <a:pt x="0" y="717943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1619392-3706-42C4-97A8-2C326666810B}">
      <dsp:nvSpPr>
        <dsp:cNvPr id="0" name=""/>
        <dsp:cNvSpPr/>
      </dsp:nvSpPr>
      <dsp:spPr>
        <a:xfrm>
          <a:off x="3158161" y="782982"/>
          <a:ext cx="944252" cy="365214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488269"/>
              </a:lnTo>
              <a:lnTo>
                <a:pt x="944252" y="3488269"/>
              </a:lnTo>
              <a:lnTo>
                <a:pt x="944252" y="3652148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B37AF21-C34C-43C8-BA02-9DC8286891F7}">
      <dsp:nvSpPr>
        <dsp:cNvPr id="0" name=""/>
        <dsp:cNvSpPr/>
      </dsp:nvSpPr>
      <dsp:spPr>
        <a:xfrm>
          <a:off x="2213909" y="782982"/>
          <a:ext cx="944252" cy="3652148"/>
        </a:xfrm>
        <a:custGeom>
          <a:avLst/>
          <a:gdLst/>
          <a:ahLst/>
          <a:cxnLst/>
          <a:rect l="0" t="0" r="0" b="0"/>
          <a:pathLst>
            <a:path>
              <a:moveTo>
                <a:pt x="944252" y="0"/>
              </a:moveTo>
              <a:lnTo>
                <a:pt x="944252" y="3488269"/>
              </a:lnTo>
              <a:lnTo>
                <a:pt x="0" y="3488269"/>
              </a:lnTo>
              <a:lnTo>
                <a:pt x="0" y="3652148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32F7CE3-3541-49F4-B14B-53E8D130D9B0}">
      <dsp:nvSpPr>
        <dsp:cNvPr id="0" name=""/>
        <dsp:cNvSpPr/>
      </dsp:nvSpPr>
      <dsp:spPr>
        <a:xfrm>
          <a:off x="2377788" y="2608"/>
          <a:ext cx="1560747" cy="78037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Director</a:t>
          </a:r>
          <a:endParaRPr lang="en-US" sz="2600" kern="1200" dirty="0"/>
        </a:p>
      </dsp:txBody>
      <dsp:txXfrm>
        <a:off x="2377788" y="2608"/>
        <a:ext cx="1560747" cy="780373"/>
      </dsp:txXfrm>
    </dsp:sp>
    <dsp:sp modelId="{719914EB-12B4-441A-B65A-8BA1E0916007}">
      <dsp:nvSpPr>
        <dsp:cNvPr id="0" name=""/>
        <dsp:cNvSpPr/>
      </dsp:nvSpPr>
      <dsp:spPr>
        <a:xfrm>
          <a:off x="1433536" y="4435130"/>
          <a:ext cx="1560747" cy="78037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Outreach</a:t>
          </a:r>
          <a:endParaRPr lang="en-US" sz="2600" kern="1200" dirty="0"/>
        </a:p>
      </dsp:txBody>
      <dsp:txXfrm>
        <a:off x="1433536" y="4435130"/>
        <a:ext cx="1560747" cy="780373"/>
      </dsp:txXfrm>
    </dsp:sp>
    <dsp:sp modelId="{00A6531D-7368-43C9-AA3D-9E8A3AC530F9}">
      <dsp:nvSpPr>
        <dsp:cNvPr id="0" name=""/>
        <dsp:cNvSpPr/>
      </dsp:nvSpPr>
      <dsp:spPr>
        <a:xfrm>
          <a:off x="3322040" y="4435130"/>
          <a:ext cx="1560747" cy="78037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Operations</a:t>
          </a:r>
          <a:endParaRPr lang="en-US" sz="2600" kern="1200" dirty="0"/>
        </a:p>
      </dsp:txBody>
      <dsp:txXfrm>
        <a:off x="3322040" y="4435130"/>
        <a:ext cx="1560747" cy="780373"/>
      </dsp:txXfrm>
    </dsp:sp>
    <dsp:sp modelId="{BE82E7D3-E0AC-46D2-9A57-18C5D53C1039}">
      <dsp:nvSpPr>
        <dsp:cNvPr id="0" name=""/>
        <dsp:cNvSpPr/>
      </dsp:nvSpPr>
      <dsp:spPr>
        <a:xfrm>
          <a:off x="1043349" y="1110739"/>
          <a:ext cx="1560747" cy="78037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PM</a:t>
          </a:r>
          <a:endParaRPr lang="en-US" sz="2600" kern="1200" dirty="0"/>
        </a:p>
      </dsp:txBody>
      <dsp:txXfrm>
        <a:off x="1043349" y="1110739"/>
        <a:ext cx="1560747" cy="780373"/>
      </dsp:txXfrm>
    </dsp:sp>
    <dsp:sp modelId="{CA043474-F3EB-4137-B14B-8D3E8B9D9398}">
      <dsp:nvSpPr>
        <dsp:cNvPr id="0" name=""/>
        <dsp:cNvSpPr/>
      </dsp:nvSpPr>
      <dsp:spPr>
        <a:xfrm>
          <a:off x="1043349" y="2218869"/>
          <a:ext cx="1560747" cy="78037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Research</a:t>
          </a:r>
          <a:endParaRPr lang="en-US" sz="2600" kern="1200" dirty="0"/>
        </a:p>
      </dsp:txBody>
      <dsp:txXfrm>
        <a:off x="1043349" y="2218869"/>
        <a:ext cx="1560747" cy="780373"/>
      </dsp:txXfrm>
    </dsp:sp>
    <dsp:sp modelId="{B75B5875-E366-4E4B-A35E-52683B88F095}">
      <dsp:nvSpPr>
        <dsp:cNvPr id="0" name=""/>
        <dsp:cNvSpPr/>
      </dsp:nvSpPr>
      <dsp:spPr>
        <a:xfrm>
          <a:off x="1273871" y="3218465"/>
          <a:ext cx="1560747" cy="78037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Graduate Students</a:t>
          </a:r>
          <a:endParaRPr lang="en-US" sz="2600" kern="1200" dirty="0"/>
        </a:p>
      </dsp:txBody>
      <dsp:txXfrm>
        <a:off x="1273871" y="3218465"/>
        <a:ext cx="1560747" cy="78037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C8187D-2EA3-43AF-AAD5-EF0E2D528AE7}" type="datetimeFigureOut">
              <a:rPr lang="en-US" smtClean="0"/>
              <a:t>3/20/2016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05FAA3-2A81-41FD-87DA-9C05EAD88A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6849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Organic:</a:t>
            </a:r>
            <a:r>
              <a:rPr lang="en-US" baseline="0" dirty="0" smtClean="0"/>
              <a:t> under/over performing, social relationships, project work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05FAA3-2A81-41FD-87DA-9C05EAD88AF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3395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Closeness centrality is the normalized inverse of the sum of shortest path distances from node I to all other nodes in the graph</a:t>
            </a:r>
          </a:p>
          <a:p>
            <a:r>
              <a:rPr lang="en-US" dirty="0" err="1" smtClean="0"/>
              <a:t>Betweenness</a:t>
            </a:r>
            <a:r>
              <a:rPr lang="en-US" dirty="0" smtClean="0"/>
              <a:t> centrality is the percentage</a:t>
            </a:r>
            <a:r>
              <a:rPr lang="en-US" baseline="0" dirty="0" smtClean="0"/>
              <a:t> of all shortest paths in a graph the traverse node </a:t>
            </a:r>
            <a:r>
              <a:rPr lang="en-US" baseline="0" dirty="0" err="1" smtClean="0"/>
              <a:t>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05FAA3-2A81-41FD-87DA-9C05EAD88AF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2086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IBk</a:t>
            </a:r>
            <a:r>
              <a:rPr lang="en-US" baseline="0" dirty="0" smtClean="0"/>
              <a:t> = k-NN </a:t>
            </a:r>
          </a:p>
          <a:p>
            <a:r>
              <a:rPr lang="en-US" baseline="0" dirty="0" smtClean="0"/>
              <a:t>IB1 = Nearest neighbor</a:t>
            </a:r>
          </a:p>
          <a:p>
            <a:r>
              <a:rPr lang="en-US" baseline="0" dirty="0" err="1" smtClean="0"/>
              <a:t>RandomCommittee</a:t>
            </a:r>
            <a:r>
              <a:rPr lang="en-US" baseline="0" dirty="0" smtClean="0"/>
              <a:t> = Average prediction of a committee of base classifiers – in this case the base classifier was random tree</a:t>
            </a:r>
          </a:p>
          <a:p>
            <a:r>
              <a:rPr lang="en-US" baseline="0" dirty="0" smtClean="0"/>
              <a:t>SMO = Support vector machine using sequential minimal optimization, for multiclass it uses 1 </a:t>
            </a:r>
            <a:r>
              <a:rPr lang="en-US" baseline="0" dirty="0" err="1" smtClean="0"/>
              <a:t>vs</a:t>
            </a:r>
            <a:r>
              <a:rPr lang="en-US" baseline="0" dirty="0" smtClean="0"/>
              <a:t> 1 pairwise classification</a:t>
            </a:r>
          </a:p>
          <a:p>
            <a:r>
              <a:rPr lang="en-US" baseline="0" dirty="0" err="1" smtClean="0"/>
              <a:t>RotationForest</a:t>
            </a:r>
            <a:r>
              <a:rPr lang="en-US" baseline="0" dirty="0" smtClean="0"/>
              <a:t> =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05FAA3-2A81-41FD-87DA-9C05EAD88AF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0369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Features</a:t>
            </a:r>
            <a:r>
              <a:rPr lang="en-US" baseline="0" dirty="0" smtClean="0"/>
              <a:t> ranked by Info gain</a:t>
            </a:r>
            <a:endParaRPr lang="en-US" dirty="0" smtClean="0"/>
          </a:p>
          <a:p>
            <a:r>
              <a:rPr lang="en-US" dirty="0" smtClean="0"/>
              <a:t>15 features – still 90% classification</a:t>
            </a:r>
            <a:r>
              <a:rPr lang="en-US" baseline="0" dirty="0" smtClean="0"/>
              <a:t> accuracy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05FAA3-2A81-41FD-87DA-9C05EAD88AF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9839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294620" cy="6855006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3414888" y="0"/>
            <a:ext cx="8777111" cy="6858000"/>
          </a:xfrm>
          <a:prstGeom prst="rect">
            <a:avLst/>
          </a:prstGeom>
          <a:gradFill flip="none" rotWithShape="1">
            <a:gsLst>
              <a:gs pos="0">
                <a:srgbClr val="972F2F">
                  <a:alpha val="0"/>
                </a:srgbClr>
              </a:gs>
              <a:gs pos="65000">
                <a:srgbClr val="632121"/>
              </a:gs>
              <a:gs pos="100000">
                <a:srgbClr val="63212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63333" y="1705609"/>
            <a:ext cx="9144000" cy="2148656"/>
          </a:xfrm>
        </p:spPr>
        <p:txBody>
          <a:bodyPr anchor="b"/>
          <a:lstStyle>
            <a:lvl1pPr algn="r">
              <a:defRPr sz="6000" b="1">
                <a:solidFill>
                  <a:schemeClr val="bg1"/>
                </a:solidFill>
                <a:effectLst>
                  <a:glow rad="139700">
                    <a:srgbClr val="632121">
                      <a:alpha val="50000"/>
                    </a:srgbClr>
                  </a:glow>
                </a:effectLst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963333" y="3957629"/>
            <a:ext cx="9144000" cy="1359428"/>
          </a:xfrm>
        </p:spPr>
        <p:txBody>
          <a:bodyPr>
            <a:normAutofit/>
          </a:bodyPr>
          <a:lstStyle>
            <a:lvl1pPr marL="0" indent="0" algn="r">
              <a:buNone/>
              <a:defRPr sz="2800" b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364133" y="5720906"/>
            <a:ext cx="2743200" cy="365125"/>
          </a:xfr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fld id="{A015ABD3-6F68-4D3C-9639-7E6E3235977A}" type="datetime1">
              <a:rPr lang="en-US" smtClean="0">
                <a:solidFill>
                  <a:prstClr val="white"/>
                </a:solidFill>
              </a:rPr>
              <a:pPr/>
              <a:t>3/20/2016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992533" y="6429723"/>
            <a:ext cx="4114800" cy="365125"/>
          </a:xfr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>
                <a:solidFill>
                  <a:prstClr val="white"/>
                </a:solidFill>
              </a:rPr>
              <a:t>Hume Center Overview Presentation</a:t>
            </a:r>
            <a:endParaRPr lang="en-US">
              <a:solidFill>
                <a:prstClr val="white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814" y="279569"/>
            <a:ext cx="3683005" cy="629180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826942" y="839364"/>
            <a:ext cx="39281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prstClr val="white"/>
                </a:solidFill>
              </a:rPr>
              <a:t>Institute for Critical Technology and Applied Science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144544" y="177118"/>
            <a:ext cx="6928726" cy="1163217"/>
          </a:xfrm>
          <a:prstGeom prst="rect">
            <a:avLst/>
          </a:prstGeom>
        </p:spPr>
      </p:pic>
      <p:cxnSp>
        <p:nvCxnSpPr>
          <p:cNvPr id="14" name="Straight Connector 13"/>
          <p:cNvCxnSpPr/>
          <p:nvPr userDrawn="1"/>
        </p:nvCxnSpPr>
        <p:spPr>
          <a:xfrm flipH="1">
            <a:off x="5017904" y="299148"/>
            <a:ext cx="5645" cy="773289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 userDrawn="1"/>
        </p:nvSpPr>
        <p:spPr>
          <a:xfrm>
            <a:off x="56444" y="6164744"/>
            <a:ext cx="19162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prstClr val="white"/>
                </a:solidFill>
              </a:rPr>
              <a:t>hume@vt.edu</a:t>
            </a:r>
          </a:p>
          <a:p>
            <a:r>
              <a:rPr lang="en-US" dirty="0">
                <a:solidFill>
                  <a:prstClr val="white"/>
                </a:solidFill>
              </a:rPr>
              <a:t>www.hume.vt.edu</a:t>
            </a:r>
          </a:p>
        </p:txBody>
      </p:sp>
    </p:spTree>
    <p:extLst>
      <p:ext uri="{BB962C8B-B14F-4D97-AF65-F5344CB8AC3E}">
        <p14:creationId xmlns:p14="http://schemas.microsoft.com/office/powerpoint/2010/main" val="27038687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1F85C-DCD9-440F-858E-24A480D050C9}" type="datetime1">
              <a:rPr lang="en-US" smtClean="0">
                <a:solidFill>
                  <a:prstClr val="white"/>
                </a:solidFill>
              </a:rPr>
              <a:pPr/>
              <a:t>3/20/2016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white"/>
                </a:solidFill>
              </a:rPr>
              <a:t>Hume Center Overview Presentation</a:t>
            </a: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17207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F2D94-74D8-42C2-BE04-441B378ADA12}" type="datetime1">
              <a:rPr lang="en-US" smtClean="0">
                <a:solidFill>
                  <a:prstClr val="white"/>
                </a:solidFill>
              </a:rPr>
              <a:pPr/>
              <a:t>3/20/2016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white"/>
                </a:solidFill>
              </a:rPr>
              <a:t>Hume Center Overview Presentation</a:t>
            </a: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56882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-2822" y="6356350"/>
            <a:ext cx="12192000" cy="501650"/>
          </a:xfrm>
          <a:prstGeom prst="rect">
            <a:avLst/>
          </a:prstGeom>
          <a:solidFill>
            <a:srgbClr val="63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0" y="-1"/>
            <a:ext cx="12192000" cy="874889"/>
          </a:xfrm>
          <a:prstGeom prst="rect">
            <a:avLst/>
          </a:prstGeom>
          <a:solidFill>
            <a:srgbClr val="63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888" y="118535"/>
            <a:ext cx="9945511" cy="68862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889" y="993423"/>
            <a:ext cx="11960578" cy="529519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24078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A48D41C-74A4-4A57-B416-DFE3CA7AC655}" type="datetime1">
              <a:rPr lang="en-US" smtClean="0">
                <a:solidFill>
                  <a:prstClr val="white"/>
                </a:solidFill>
              </a:rPr>
              <a:pPr/>
              <a:t>3/20/2016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424078"/>
            <a:ext cx="411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>
                <a:solidFill>
                  <a:prstClr val="white"/>
                </a:solidFill>
              </a:rPr>
              <a:t>Hume Center Overview Presentation</a:t>
            </a: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424078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4354" y="323234"/>
            <a:ext cx="1851379" cy="316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7487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294620" cy="6855006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3414888" y="0"/>
            <a:ext cx="8777111" cy="6858000"/>
          </a:xfrm>
          <a:prstGeom prst="rect">
            <a:avLst/>
          </a:prstGeom>
          <a:gradFill flip="none" rotWithShape="1">
            <a:gsLst>
              <a:gs pos="0">
                <a:srgbClr val="972F2F">
                  <a:alpha val="0"/>
                </a:srgbClr>
              </a:gs>
              <a:gs pos="65000">
                <a:srgbClr val="632121"/>
              </a:gs>
              <a:gs pos="100000">
                <a:srgbClr val="63212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0" y="4562475"/>
            <a:ext cx="12192000" cy="2295525"/>
          </a:xfrm>
          <a:prstGeom prst="rect">
            <a:avLst/>
          </a:prstGeom>
          <a:solidFill>
            <a:srgbClr val="63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0" y="0"/>
            <a:ext cx="12192000" cy="4559481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814" y="279569"/>
            <a:ext cx="3683005" cy="629180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826942" y="839364"/>
            <a:ext cx="39281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prstClr val="black"/>
                </a:solidFill>
              </a:rPr>
              <a:t>Institute for Critical Technology and Applied Science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5">
            <a:biLevel thresh="75000"/>
          </a:blip>
          <a:stretch>
            <a:fillRect/>
          </a:stretch>
        </p:blipFill>
        <p:spPr>
          <a:xfrm>
            <a:off x="5144544" y="177118"/>
            <a:ext cx="6928726" cy="1163217"/>
          </a:xfrm>
          <a:prstGeom prst="rect">
            <a:avLst/>
          </a:prstGeom>
        </p:spPr>
      </p:pic>
      <p:cxnSp>
        <p:nvCxnSpPr>
          <p:cNvPr id="12" name="Straight Connector 11"/>
          <p:cNvCxnSpPr/>
          <p:nvPr userDrawn="1"/>
        </p:nvCxnSpPr>
        <p:spPr>
          <a:xfrm flipH="1">
            <a:off x="5017904" y="299148"/>
            <a:ext cx="5645" cy="7732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5213C-848C-4DDC-934B-B54A31ADDEDD}" type="datetime1">
              <a:rPr lang="en-US" smtClean="0">
                <a:solidFill>
                  <a:prstClr val="white"/>
                </a:solidFill>
              </a:rPr>
              <a:pPr/>
              <a:t>3/20/2016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white"/>
                </a:solidFill>
              </a:rPr>
              <a:t>Hume Center Overview Presentation</a:t>
            </a: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67399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F2C19-56F5-4DA3-A9A8-897E3305A97C}" type="datetime1">
              <a:rPr lang="en-US" smtClean="0">
                <a:solidFill>
                  <a:prstClr val="white"/>
                </a:solidFill>
              </a:rPr>
              <a:pPr/>
              <a:t>3/20/2016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white"/>
                </a:solidFill>
              </a:rPr>
              <a:t>Hume Center Overview Presentation</a:t>
            </a:r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28717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721" y="60326"/>
            <a:ext cx="9952390" cy="76376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721" y="969963"/>
            <a:ext cx="5902854" cy="486304"/>
          </a:xfrm>
          <a:solidFill>
            <a:schemeClr val="bg1">
              <a:lumMod val="75000"/>
            </a:schemeClr>
          </a:solidFill>
        </p:spPr>
        <p:txBody>
          <a:bodyPr anchor="ctr"/>
          <a:lstStyle>
            <a:lvl1pPr marL="0" indent="0" algn="ctr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4722" y="1589793"/>
            <a:ext cx="5902854" cy="4599870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0612" y="969963"/>
            <a:ext cx="5925432" cy="486304"/>
          </a:xfrm>
          <a:solidFill>
            <a:schemeClr val="bg1">
              <a:lumMod val="75000"/>
            </a:schemeClr>
          </a:solidFill>
        </p:spPr>
        <p:txBody>
          <a:bodyPr anchor="ctr"/>
          <a:lstStyle>
            <a:lvl1pPr marL="0" indent="0" algn="ctr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1589793"/>
            <a:ext cx="5925432" cy="459987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CE0DE-7C3E-4A9D-9CA5-0522E461C606}" type="datetime1">
              <a:rPr lang="en-US" smtClean="0">
                <a:solidFill>
                  <a:prstClr val="white"/>
                </a:solidFill>
              </a:rPr>
              <a:pPr/>
              <a:t>3/20/2016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white"/>
                </a:solidFill>
              </a:rPr>
              <a:t>Hume Center Overview Presentation</a:t>
            </a:r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5332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D28D5-0598-4BD9-95AC-A101CB7C52D5}" type="datetime1">
              <a:rPr lang="en-US" smtClean="0">
                <a:solidFill>
                  <a:prstClr val="white"/>
                </a:solidFill>
              </a:rPr>
              <a:pPr/>
              <a:t>3/20/2016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white"/>
                </a:solidFill>
              </a:rPr>
              <a:t>Hume Center Overview Presentation</a:t>
            </a:r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11806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28CCF-2D98-4AAA-ABC3-0726D83D359C}" type="datetime1">
              <a:rPr lang="en-US" smtClean="0">
                <a:solidFill>
                  <a:prstClr val="white"/>
                </a:solidFill>
              </a:rPr>
              <a:pPr/>
              <a:t>3/20/2016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white"/>
                </a:solidFill>
              </a:rPr>
              <a:t>Hume Center Overview Presentation</a:t>
            </a:r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64664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4D2B1-B2F4-4000-B424-FE92252F6EB7}" type="datetime1">
              <a:rPr lang="en-US" smtClean="0">
                <a:solidFill>
                  <a:prstClr val="white"/>
                </a:solidFill>
              </a:rPr>
              <a:pPr/>
              <a:t>3/20/2016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white"/>
                </a:solidFill>
              </a:rPr>
              <a:t>Hume Center Overview Presentation</a:t>
            </a:r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38803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D0DFD-E300-44B9-8961-7E083F37D3C7}" type="datetime1">
              <a:rPr lang="en-US" smtClean="0">
                <a:solidFill>
                  <a:prstClr val="white"/>
                </a:solidFill>
              </a:rPr>
              <a:pPr/>
              <a:t>3/20/2016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white"/>
                </a:solidFill>
              </a:rPr>
              <a:t>Hume Center Overview Presentation</a:t>
            </a:r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1918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gi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-2822" y="6356350"/>
            <a:ext cx="12192000" cy="501650"/>
          </a:xfrm>
          <a:prstGeom prst="rect">
            <a:avLst/>
          </a:prstGeom>
          <a:solidFill>
            <a:srgbClr val="63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6" name="Rectangle 15"/>
          <p:cNvSpPr/>
          <p:nvPr userDrawn="1"/>
        </p:nvSpPr>
        <p:spPr>
          <a:xfrm>
            <a:off x="0" y="-1"/>
            <a:ext cx="12192000" cy="874889"/>
          </a:xfrm>
          <a:prstGeom prst="rect">
            <a:avLst/>
          </a:prstGeom>
          <a:solidFill>
            <a:srgbClr val="63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4354" y="323234"/>
            <a:ext cx="1851379" cy="316277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2889" y="118535"/>
            <a:ext cx="10515600" cy="6886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888" y="995893"/>
            <a:ext cx="11977511" cy="52239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42972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F64DEF20-7BAF-4721-9F7E-E20BF7432536}" type="datetime1">
              <a:rPr lang="en-US" smtClean="0">
                <a:solidFill>
                  <a:prstClr val="white"/>
                </a:solidFill>
              </a:rPr>
              <a:pPr/>
              <a:t>3/20/2016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42972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smtClean="0">
                <a:solidFill>
                  <a:prstClr val="white"/>
                </a:solidFill>
              </a:rPr>
              <a:t>Hume Center Overview Presentation</a:t>
            </a: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42972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38206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4" Type="http://schemas.openxmlformats.org/officeDocument/2006/relationships/image" Target="../media/image1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Data Mining Academic Emails to Model Employee Behaviors and Analyze Organizational </a:t>
            </a:r>
            <a:r>
              <a:rPr lang="en-US" sz="4400" dirty="0" smtClean="0"/>
              <a:t>Structure</a:t>
            </a:r>
            <a:endParaRPr lang="en-US" sz="4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Kayla Straub</a:t>
            </a:r>
          </a:p>
          <a:p>
            <a:r>
              <a:rPr lang="en-US" dirty="0" smtClean="0"/>
              <a:t>Master’s Defense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5ABD3-6F68-4D3C-9639-7E6E3235977A}" type="datetime1">
              <a:rPr lang="en-US" smtClean="0">
                <a:solidFill>
                  <a:prstClr val="white"/>
                </a:solidFill>
              </a:rPr>
              <a:pPr/>
              <a:t>3/20/2016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white"/>
                </a:solidFill>
              </a:rPr>
              <a:t>Hume Center Overview Presentation</a:t>
            </a:r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1055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Collected Data From Each Email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Destination and source email </a:t>
            </a:r>
            <a:r>
              <a:rPr lang="en-US" dirty="0" smtClean="0"/>
              <a:t>address</a:t>
            </a:r>
          </a:p>
          <a:p>
            <a:r>
              <a:rPr lang="en-US" dirty="0"/>
              <a:t>Email time stamp </a:t>
            </a:r>
            <a:endParaRPr lang="en-US" dirty="0" smtClean="0"/>
          </a:p>
          <a:p>
            <a:r>
              <a:rPr lang="en-US" dirty="0" smtClean="0"/>
              <a:t>Subject </a:t>
            </a:r>
            <a:r>
              <a:rPr lang="en-US" dirty="0"/>
              <a:t>prefix (e.g., Re:, </a:t>
            </a:r>
            <a:r>
              <a:rPr lang="en-US" dirty="0" err="1"/>
              <a:t>Fwd</a:t>
            </a:r>
            <a:r>
              <a:rPr lang="en-US" dirty="0" smtClean="0"/>
              <a:t>:)</a:t>
            </a:r>
          </a:p>
          <a:p>
            <a:r>
              <a:rPr lang="en-US" dirty="0"/>
              <a:t>Hash of subject after removing </a:t>
            </a:r>
            <a:r>
              <a:rPr lang="en-US" dirty="0" smtClean="0"/>
              <a:t>prefix</a:t>
            </a:r>
          </a:p>
          <a:p>
            <a:r>
              <a:rPr lang="en-US" dirty="0"/>
              <a:t>Hash of body </a:t>
            </a:r>
            <a:r>
              <a:rPr lang="en-US" dirty="0" smtClean="0"/>
              <a:t>text</a:t>
            </a:r>
          </a:p>
          <a:p>
            <a:r>
              <a:rPr lang="en-US" dirty="0"/>
              <a:t>Length of subject in </a:t>
            </a:r>
            <a:r>
              <a:rPr lang="en-US" dirty="0" smtClean="0"/>
              <a:t>characters</a:t>
            </a:r>
          </a:p>
          <a:p>
            <a:r>
              <a:rPr lang="en-US" dirty="0"/>
              <a:t>Length of body text in </a:t>
            </a:r>
            <a:r>
              <a:rPr lang="en-US" dirty="0" smtClean="0"/>
              <a:t>characters</a:t>
            </a:r>
          </a:p>
          <a:p>
            <a:r>
              <a:rPr lang="en-US" dirty="0"/>
              <a:t>Number of </a:t>
            </a:r>
            <a:r>
              <a:rPr lang="en-US" dirty="0" smtClean="0"/>
              <a:t>attachments</a:t>
            </a:r>
          </a:p>
          <a:p>
            <a:r>
              <a:rPr lang="en-US" dirty="0"/>
              <a:t>Indicator if email was digitally </a:t>
            </a:r>
            <a:r>
              <a:rPr lang="en-US" dirty="0" smtClean="0"/>
              <a:t>signed</a:t>
            </a:r>
          </a:p>
          <a:p>
            <a:r>
              <a:rPr lang="en-US" dirty="0"/>
              <a:t>Indicator if email was encrypted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8D41C-74A4-4A57-B416-DFE3CA7AC655}" type="datetime1">
              <a:rPr lang="en-US" smtClean="0">
                <a:solidFill>
                  <a:prstClr val="white"/>
                </a:solidFill>
              </a:rPr>
              <a:pPr/>
              <a:t>3/20/2016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white"/>
                </a:solidFill>
              </a:rPr>
              <a:t>Hume Center Overview Presentation</a:t>
            </a: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10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943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Dataset Description and Statistics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889" y="993423"/>
            <a:ext cx="5480603" cy="5295195"/>
          </a:xfrm>
        </p:spPr>
        <p:txBody>
          <a:bodyPr/>
          <a:lstStyle/>
          <a:p>
            <a:r>
              <a:rPr lang="en-US" dirty="0" smtClean="0"/>
              <a:t>37 volunteers in the study</a:t>
            </a:r>
          </a:p>
          <a:p>
            <a:pPr lvl="1"/>
            <a:r>
              <a:rPr lang="en-US" dirty="0" smtClean="0"/>
              <a:t>Plus 32 additional employees from the data</a:t>
            </a:r>
          </a:p>
          <a:p>
            <a:r>
              <a:rPr lang="en-US" dirty="0" smtClean="0"/>
              <a:t>585,096 emails over 3 years</a:t>
            </a:r>
          </a:p>
          <a:p>
            <a:r>
              <a:rPr lang="en-US" dirty="0" smtClean="0"/>
              <a:t>6 job categories:</a:t>
            </a:r>
          </a:p>
          <a:p>
            <a:pPr lvl="1"/>
            <a:r>
              <a:rPr lang="en-US" dirty="0" smtClean="0"/>
              <a:t>Director</a:t>
            </a:r>
          </a:p>
          <a:p>
            <a:pPr lvl="1"/>
            <a:r>
              <a:rPr lang="en-US" dirty="0" smtClean="0"/>
              <a:t>Graduate Student</a:t>
            </a:r>
          </a:p>
          <a:p>
            <a:pPr lvl="1"/>
            <a:r>
              <a:rPr lang="en-US" dirty="0" smtClean="0"/>
              <a:t>Operations</a:t>
            </a:r>
          </a:p>
          <a:p>
            <a:pPr lvl="1"/>
            <a:r>
              <a:rPr lang="en-US" dirty="0" smtClean="0"/>
              <a:t>Outreach</a:t>
            </a:r>
          </a:p>
          <a:p>
            <a:pPr lvl="1"/>
            <a:r>
              <a:rPr lang="en-US" dirty="0" smtClean="0"/>
              <a:t>Project Management (PM)</a:t>
            </a:r>
          </a:p>
          <a:p>
            <a:pPr lvl="1"/>
            <a:r>
              <a:rPr lang="en-US" dirty="0" smtClean="0"/>
              <a:t>Research</a:t>
            </a:r>
          </a:p>
          <a:p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8D41C-74A4-4A57-B416-DFE3CA7AC655}" type="datetime1">
              <a:rPr lang="en-US" smtClean="0">
                <a:solidFill>
                  <a:prstClr val="white"/>
                </a:solidFill>
              </a:rPr>
              <a:pPr/>
              <a:t>3/20/2016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white"/>
                </a:solidFill>
              </a:rPr>
              <a:t>Hume Center Overview Presentation</a:t>
            </a: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11</a:t>
            </a:fld>
            <a:endParaRPr lang="en-US">
              <a:solidFill>
                <a:prstClr val="white"/>
              </a:solidFill>
            </a:endParaRPr>
          </a:p>
        </p:txBody>
      </p:sp>
      <p:graphicFrame>
        <p:nvGraphicFramePr>
          <p:cNvPr id="7" name="Char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3070079"/>
              </p:ext>
            </p:extLst>
          </p:nvPr>
        </p:nvGraphicFramePr>
        <p:xfrm>
          <a:off x="5718347" y="1178010"/>
          <a:ext cx="5917915" cy="42964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224955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Hume Email Visualization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8D41C-74A4-4A57-B416-DFE3CA7AC655}" type="datetime1">
              <a:rPr lang="en-US" smtClean="0">
                <a:solidFill>
                  <a:prstClr val="white"/>
                </a:solidFill>
              </a:rPr>
              <a:pPr/>
              <a:t>3/20/2016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white"/>
                </a:solidFill>
              </a:rPr>
              <a:t>Hume Center Overview Presentation</a:t>
            </a: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12</a:t>
            </a:fld>
            <a:endParaRPr lang="en-US">
              <a:solidFill>
                <a:prstClr val="white"/>
              </a:solidFill>
            </a:endParaRP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634" y="993775"/>
            <a:ext cx="9320383" cy="5294313"/>
          </a:xfrm>
        </p:spPr>
      </p:pic>
    </p:spTree>
    <p:extLst>
      <p:ext uri="{BB962C8B-B14F-4D97-AF65-F5344CB8AC3E}">
        <p14:creationId xmlns:p14="http://schemas.microsoft.com/office/powerpoint/2010/main" val="2659495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Hume </a:t>
            </a:r>
            <a:r>
              <a:rPr lang="en-US" dirty="0" smtClean="0"/>
              <a:t>vs. </a:t>
            </a:r>
            <a:r>
              <a:rPr lang="en-US" dirty="0" smtClean="0"/>
              <a:t>Enron Dataset Comparison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half" idx="1"/>
          </p:nvPr>
        </p:nvSpPr>
        <p:spPr>
          <a:xfrm>
            <a:off x="838200" y="1059918"/>
            <a:ext cx="5181600" cy="5117045"/>
          </a:xfrm>
        </p:spPr>
        <p:txBody>
          <a:bodyPr/>
          <a:lstStyle/>
          <a:p>
            <a:r>
              <a:rPr lang="en-US" dirty="0" smtClean="0"/>
              <a:t>Center dataset:</a:t>
            </a:r>
          </a:p>
          <a:p>
            <a:pPr lvl="1"/>
            <a:r>
              <a:rPr lang="en-US" dirty="0" smtClean="0"/>
              <a:t>More modern</a:t>
            </a:r>
          </a:p>
          <a:p>
            <a:pPr lvl="1"/>
            <a:r>
              <a:rPr lang="en-US" dirty="0" smtClean="0"/>
              <a:t>More distinct emails</a:t>
            </a:r>
          </a:p>
          <a:p>
            <a:pPr lvl="1"/>
            <a:r>
              <a:rPr lang="en-US" dirty="0" smtClean="0"/>
              <a:t>Longer time period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half" idx="2"/>
          </p:nvPr>
        </p:nvSpPr>
        <p:spPr>
          <a:xfrm>
            <a:off x="6172200" y="1059918"/>
            <a:ext cx="5181600" cy="5117045"/>
          </a:xfrm>
        </p:spPr>
        <p:txBody>
          <a:bodyPr/>
          <a:lstStyle/>
          <a:p>
            <a:r>
              <a:rPr lang="en-US" dirty="0"/>
              <a:t>Enron </a:t>
            </a:r>
            <a:r>
              <a:rPr lang="en-US" dirty="0" smtClean="0"/>
              <a:t>dataset:</a:t>
            </a:r>
            <a:endParaRPr lang="en-US" dirty="0"/>
          </a:p>
          <a:p>
            <a:pPr lvl="1"/>
            <a:r>
              <a:rPr lang="en-US" dirty="0"/>
              <a:t>More employees </a:t>
            </a:r>
          </a:p>
          <a:p>
            <a:pPr lvl="1"/>
            <a:r>
              <a:rPr lang="en-US" dirty="0"/>
              <a:t>More </a:t>
            </a:r>
            <a:r>
              <a:rPr lang="en-US" dirty="0" smtClean="0"/>
              <a:t>distinct email </a:t>
            </a:r>
            <a:r>
              <a:rPr lang="en-US" dirty="0"/>
              <a:t>addresses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8D41C-74A4-4A57-B416-DFE3CA7AC655}" type="datetime1">
              <a:rPr lang="en-US" smtClean="0">
                <a:solidFill>
                  <a:prstClr val="white"/>
                </a:solidFill>
              </a:rPr>
              <a:pPr/>
              <a:t>3/20/2016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white"/>
                </a:solidFill>
              </a:rPr>
              <a:t>Hume Center Overview Presentation</a:t>
            </a: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13</a:t>
            </a:fld>
            <a:endParaRPr lang="en-US">
              <a:solidFill>
                <a:prstClr val="white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12" y="3130550"/>
            <a:ext cx="10578175" cy="277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321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 </a:t>
            </a:r>
            <a:r>
              <a:rPr lang="en-US" dirty="0"/>
              <a:t>Extraction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8D41C-74A4-4A57-B416-DFE3CA7AC655}" type="datetime1">
              <a:rPr lang="en-US" smtClean="0">
                <a:solidFill>
                  <a:prstClr val="white"/>
                </a:solidFill>
              </a:rPr>
              <a:pPr/>
              <a:t>3/20/2016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white"/>
                </a:solidFill>
              </a:rPr>
              <a:t>Hume Center Overview Presentation</a:t>
            </a: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14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1135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Features quantify information extracted from the email metadata</a:t>
            </a:r>
          </a:p>
          <a:p>
            <a:r>
              <a:rPr lang="en-US" dirty="0" smtClean="0"/>
              <a:t>Two categories:</a:t>
            </a:r>
          </a:p>
          <a:p>
            <a:pPr lvl="1"/>
            <a:r>
              <a:rPr lang="en-US" dirty="0" smtClean="0"/>
              <a:t>Traffic-based – 84 features</a:t>
            </a:r>
          </a:p>
          <a:p>
            <a:pPr lvl="1"/>
            <a:r>
              <a:rPr lang="en-US" dirty="0" smtClean="0"/>
              <a:t>Social-based – 30 features</a:t>
            </a:r>
          </a:p>
          <a:p>
            <a:r>
              <a:rPr lang="en-US" dirty="0" smtClean="0"/>
              <a:t>Total features: 114</a:t>
            </a:r>
          </a:p>
          <a:p>
            <a:r>
              <a:rPr lang="en-US" dirty="0" smtClean="0"/>
              <a:t>Calculated using bash, MySQL, and python scripts</a:t>
            </a:r>
            <a:endParaRPr lang="en-US" dirty="0"/>
          </a:p>
          <a:p>
            <a:r>
              <a:rPr lang="en-US" dirty="0"/>
              <a:t>Used as input to the machine learning algorithm</a:t>
            </a:r>
          </a:p>
          <a:p>
            <a:endParaRPr lang="en-US" dirty="0" smtClean="0"/>
          </a:p>
          <a:p>
            <a:pPr algn="r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5213C-848C-4DDC-934B-B54A31ADDEDD}" type="datetime1">
              <a:rPr lang="en-US" smtClean="0">
                <a:solidFill>
                  <a:prstClr val="white"/>
                </a:solidFill>
              </a:rPr>
              <a:pPr/>
              <a:t>3/20/2016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white"/>
                </a:solidFill>
              </a:rPr>
              <a:t>Hume Center Overview Presentation</a:t>
            </a: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15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3662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Traffic-Based 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Generated directly from the collected metadata</a:t>
            </a:r>
            <a:endParaRPr lang="en-US" dirty="0" smtClean="0"/>
          </a:p>
          <a:p>
            <a:r>
              <a:rPr lang="en-US" dirty="0" smtClean="0"/>
              <a:t>Example Raw features:</a:t>
            </a:r>
          </a:p>
          <a:p>
            <a:pPr lvl="1"/>
            <a:r>
              <a:rPr lang="en-US" dirty="0" smtClean="0"/>
              <a:t>Unique subjects received</a:t>
            </a:r>
          </a:p>
          <a:p>
            <a:pPr lvl="1"/>
            <a:r>
              <a:rPr lang="en-US" dirty="0" smtClean="0"/>
              <a:t>Number of signed emails received</a:t>
            </a:r>
          </a:p>
          <a:p>
            <a:pPr lvl="1"/>
            <a:r>
              <a:rPr lang="en-US" dirty="0" smtClean="0"/>
              <a:t>Number of emails received as carbon copies</a:t>
            </a:r>
          </a:p>
          <a:p>
            <a:pPr lvl="1"/>
            <a:r>
              <a:rPr lang="en-US" dirty="0" smtClean="0"/>
              <a:t>Average number of emails received per day</a:t>
            </a:r>
          </a:p>
          <a:p>
            <a:pPr lvl="1"/>
            <a:r>
              <a:rPr lang="en-US" dirty="0" smtClean="0"/>
              <a:t>Number of emails sent within VT</a:t>
            </a:r>
          </a:p>
          <a:p>
            <a:pPr lvl="1"/>
            <a:r>
              <a:rPr lang="en-US" dirty="0" smtClean="0"/>
              <a:t>Number of emails sent within Hume</a:t>
            </a:r>
          </a:p>
          <a:p>
            <a:pPr lvl="1"/>
            <a:r>
              <a:rPr lang="en-US" dirty="0" smtClean="0"/>
              <a:t>Number of emails sent after normal business hours</a:t>
            </a:r>
            <a:endParaRPr lang="en-US" dirty="0"/>
          </a:p>
          <a:p>
            <a:r>
              <a:rPr lang="en-US" dirty="0" smtClean="0"/>
              <a:t>Also converted raw features as percentages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8D41C-74A4-4A57-B416-DFE3CA7AC655}" type="datetime1">
              <a:rPr lang="en-US" smtClean="0">
                <a:solidFill>
                  <a:prstClr val="white"/>
                </a:solidFill>
              </a:rPr>
              <a:pPr/>
              <a:t>3/20/2016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white"/>
                </a:solidFill>
              </a:rPr>
              <a:t>Hume Center Overview Presentation</a:t>
            </a: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16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6842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Traffic-based Feature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2850" y="993775"/>
            <a:ext cx="9659951" cy="5294313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8D41C-74A4-4A57-B416-DFE3CA7AC655}" type="datetime1">
              <a:rPr lang="en-US" smtClean="0">
                <a:solidFill>
                  <a:prstClr val="white"/>
                </a:solidFill>
              </a:rPr>
              <a:pPr/>
              <a:t>3/20/2016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white"/>
                </a:solidFill>
              </a:rPr>
              <a:t>Hume Center Overview Presentation</a:t>
            </a: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17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6114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sz="half" idx="1"/>
          </p:nvPr>
        </p:nvSpPr>
        <p:spPr>
          <a:xfrm>
            <a:off x="275771" y="1059918"/>
            <a:ext cx="11654971" cy="5117045"/>
          </a:xfrm>
        </p:spPr>
        <p:txBody>
          <a:bodyPr/>
          <a:lstStyle/>
          <a:p>
            <a:r>
              <a:rPr lang="en-US" dirty="0" smtClean="0"/>
              <a:t>Nodes represent people</a:t>
            </a:r>
          </a:p>
          <a:p>
            <a:r>
              <a:rPr lang="en-US" dirty="0" smtClean="0"/>
              <a:t>Edges are directed and represent emails exchanged between people</a:t>
            </a:r>
          </a:p>
          <a:p>
            <a:endParaRPr lang="en-US" dirty="0"/>
          </a:p>
          <a:p>
            <a:endParaRPr lang="en-US" dirty="0" smtClean="0"/>
          </a:p>
        </p:txBody>
      </p:sp>
      <p:pic>
        <p:nvPicPr>
          <p:cNvPr id="17" name="Content Placeholder 16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2029049"/>
            <a:ext cx="8019143" cy="4260306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Social Graph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8D41C-74A4-4A57-B416-DFE3CA7AC655}" type="datetime1">
              <a:rPr lang="en-US" smtClean="0">
                <a:solidFill>
                  <a:prstClr val="white"/>
                </a:solidFill>
              </a:rPr>
              <a:pPr/>
              <a:t>3/20/2016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white"/>
                </a:solidFill>
              </a:rPr>
              <a:t>Hume Center Overview Presentation</a:t>
            </a: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18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19" name="Content Placeholder 14"/>
          <p:cNvSpPr txBox="1">
            <a:spLocks/>
          </p:cNvSpPr>
          <p:nvPr/>
        </p:nvSpPr>
        <p:spPr>
          <a:xfrm>
            <a:off x="275771" y="2140857"/>
            <a:ext cx="4248464" cy="40361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Two different graphs used</a:t>
            </a:r>
          </a:p>
          <a:p>
            <a:pPr lvl="1"/>
            <a:r>
              <a:rPr lang="en-US" dirty="0"/>
              <a:t>Full graph </a:t>
            </a:r>
            <a:r>
              <a:rPr lang="en-US" dirty="0" smtClean="0"/>
              <a:t>draws edge </a:t>
            </a:r>
            <a:r>
              <a:rPr lang="en-US" dirty="0"/>
              <a:t>between </a:t>
            </a:r>
            <a:r>
              <a:rPr lang="en-US" dirty="0" smtClean="0"/>
              <a:t>people </a:t>
            </a:r>
            <a:r>
              <a:rPr lang="en-US" dirty="0"/>
              <a:t>who exchanged at least one </a:t>
            </a:r>
            <a:r>
              <a:rPr lang="en-US" dirty="0" smtClean="0"/>
              <a:t>email</a:t>
            </a:r>
          </a:p>
          <a:p>
            <a:pPr lvl="1"/>
            <a:r>
              <a:rPr lang="en-US" dirty="0" smtClean="0"/>
              <a:t>2532 edges, 86 nodes</a:t>
            </a:r>
            <a:endParaRPr lang="en-US" dirty="0"/>
          </a:p>
          <a:p>
            <a:pPr lvl="1"/>
            <a:r>
              <a:rPr lang="en-US" dirty="0"/>
              <a:t>Partial graph draws edge between </a:t>
            </a:r>
            <a:r>
              <a:rPr lang="en-US" dirty="0" smtClean="0"/>
              <a:t>people </a:t>
            </a:r>
            <a:r>
              <a:rPr lang="en-US" dirty="0"/>
              <a:t>who exchanged at least 10 </a:t>
            </a:r>
            <a:r>
              <a:rPr lang="en-US" dirty="0" smtClean="0"/>
              <a:t>emails</a:t>
            </a:r>
          </a:p>
          <a:p>
            <a:pPr lvl="1"/>
            <a:r>
              <a:rPr lang="en-US" dirty="0" smtClean="0"/>
              <a:t>1319 edges, 82 nodes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2938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Alternative Social View - Adjacency </a:t>
            </a:r>
            <a:r>
              <a:rPr lang="en-US" dirty="0" smtClean="0"/>
              <a:t>Matrix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8D41C-74A4-4A57-B416-DFE3CA7AC655}" type="datetime1">
              <a:rPr lang="en-US" smtClean="0">
                <a:solidFill>
                  <a:prstClr val="white"/>
                </a:solidFill>
              </a:rPr>
              <a:pPr/>
              <a:t>3/20/2016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white"/>
                </a:solidFill>
              </a:rPr>
              <a:t>Hume Center Overview Presentation</a:t>
            </a: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19</a:t>
            </a:fld>
            <a:endParaRPr lang="en-US">
              <a:solidFill>
                <a:prstClr val="white"/>
              </a:solidFill>
            </a:endParaRP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3316" y="993775"/>
            <a:ext cx="9159018" cy="5294313"/>
          </a:xfrm>
        </p:spPr>
      </p:pic>
    </p:spTree>
    <p:extLst>
      <p:ext uri="{BB962C8B-B14F-4D97-AF65-F5344CB8AC3E}">
        <p14:creationId xmlns:p14="http://schemas.microsoft.com/office/powerpoint/2010/main" val="1052295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Problem statement and contributions</a:t>
            </a:r>
          </a:p>
          <a:p>
            <a:r>
              <a:rPr lang="en-US" dirty="0" smtClean="0"/>
              <a:t>Email dataset </a:t>
            </a:r>
            <a:endParaRPr lang="en-US" dirty="0" smtClean="0"/>
          </a:p>
          <a:p>
            <a:r>
              <a:rPr lang="en-US" dirty="0" smtClean="0"/>
              <a:t>Feature </a:t>
            </a:r>
            <a:r>
              <a:rPr lang="en-US" dirty="0" smtClean="0"/>
              <a:t>extraction</a:t>
            </a:r>
          </a:p>
          <a:p>
            <a:r>
              <a:rPr lang="en-US" dirty="0" smtClean="0"/>
              <a:t>Algorithm design</a:t>
            </a:r>
          </a:p>
          <a:p>
            <a:r>
              <a:rPr lang="en-US" dirty="0" smtClean="0"/>
              <a:t>Performance analysis</a:t>
            </a:r>
          </a:p>
          <a:p>
            <a:r>
              <a:rPr lang="en-US" dirty="0" smtClean="0"/>
              <a:t>Future work and conclusions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8D41C-74A4-4A57-B416-DFE3CA7AC655}" type="datetime1">
              <a:rPr lang="en-US" smtClean="0">
                <a:solidFill>
                  <a:prstClr val="white"/>
                </a:solidFill>
              </a:rPr>
              <a:pPr/>
              <a:t>3/20/2016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white"/>
                </a:solidFill>
              </a:rPr>
              <a:t>Hume Center Overview Presentation</a:t>
            </a: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2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0396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Social-Based 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Degree measures</a:t>
            </a:r>
          </a:p>
          <a:p>
            <a:pPr lvl="1"/>
            <a:r>
              <a:rPr lang="en-US" dirty="0" smtClean="0"/>
              <a:t>Degree of a node</a:t>
            </a:r>
          </a:p>
          <a:p>
            <a:pPr lvl="1"/>
            <a:r>
              <a:rPr lang="en-US" dirty="0" smtClean="0"/>
              <a:t>Average neighbor degree</a:t>
            </a:r>
          </a:p>
          <a:p>
            <a:r>
              <a:rPr lang="en-US" dirty="0" smtClean="0"/>
              <a:t>Cliques</a:t>
            </a:r>
          </a:p>
          <a:p>
            <a:r>
              <a:rPr lang="en-US" dirty="0" smtClean="0"/>
              <a:t>Clustering Metrics</a:t>
            </a:r>
          </a:p>
          <a:p>
            <a:r>
              <a:rPr lang="en-US" dirty="0" smtClean="0"/>
              <a:t>Centrality Measures</a:t>
            </a:r>
          </a:p>
          <a:p>
            <a:pPr lvl="1"/>
            <a:r>
              <a:rPr lang="en-US" dirty="0" smtClean="0"/>
              <a:t>Closeness centrality</a:t>
            </a:r>
          </a:p>
          <a:p>
            <a:pPr lvl="1"/>
            <a:r>
              <a:rPr lang="en-US" dirty="0" err="1" smtClean="0"/>
              <a:t>Betweenness</a:t>
            </a:r>
            <a:r>
              <a:rPr lang="en-US" dirty="0" smtClean="0"/>
              <a:t> centrality</a:t>
            </a:r>
          </a:p>
          <a:p>
            <a:r>
              <a:rPr lang="en-US" dirty="0" smtClean="0"/>
              <a:t>Search Engine Algorithms</a:t>
            </a:r>
          </a:p>
          <a:p>
            <a:r>
              <a:rPr lang="en-US" dirty="0" smtClean="0"/>
              <a:t>All features calculated for both the full and partial graph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8D41C-74A4-4A57-B416-DFE3CA7AC655}" type="datetime1">
              <a:rPr lang="en-US" smtClean="0">
                <a:solidFill>
                  <a:prstClr val="white"/>
                </a:solidFill>
              </a:rPr>
              <a:pPr/>
              <a:t>3/20/2016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white"/>
                </a:solidFill>
              </a:rPr>
              <a:t>Hume Center Overview Presentation</a:t>
            </a: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20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2820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Social Feature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2850" y="993775"/>
            <a:ext cx="9659951" cy="5294313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8D41C-74A4-4A57-B416-DFE3CA7AC655}" type="datetime1">
              <a:rPr lang="en-US" smtClean="0">
                <a:solidFill>
                  <a:prstClr val="white"/>
                </a:solidFill>
              </a:rPr>
              <a:pPr/>
              <a:t>3/21/2016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white"/>
                </a:solidFill>
              </a:rPr>
              <a:t>Hume Center Overview Presentation</a:t>
            </a: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21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08539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Algorithm Design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8D41C-74A4-4A57-B416-DFE3CA7AC655}" type="datetime1">
              <a:rPr lang="en-US" smtClean="0">
                <a:solidFill>
                  <a:prstClr val="white"/>
                </a:solidFill>
              </a:rPr>
              <a:pPr/>
              <a:t>3/20/2016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white"/>
                </a:solidFill>
              </a:rPr>
              <a:t>Hume Center Overview Presentation</a:t>
            </a: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22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7506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Algorithm Selection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half" idx="2"/>
          </p:nvPr>
        </p:nvSpPr>
        <p:spPr>
          <a:xfrm>
            <a:off x="94722" y="1064151"/>
            <a:ext cx="4811107" cy="512551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Used limited number of employees:</a:t>
            </a:r>
          </a:p>
          <a:p>
            <a:pPr lvl="1"/>
            <a:r>
              <a:rPr lang="en-US" dirty="0" smtClean="0"/>
              <a:t>29 participants</a:t>
            </a:r>
          </a:p>
          <a:p>
            <a:pPr lvl="1"/>
            <a:r>
              <a:rPr lang="en-US" dirty="0" smtClean="0"/>
              <a:t>Removed people with less than 100 emails</a:t>
            </a:r>
          </a:p>
          <a:p>
            <a:pPr lvl="1"/>
            <a:r>
              <a:rPr lang="en-US" dirty="0" smtClean="0"/>
              <a:t>Removed the two outreach employees</a:t>
            </a:r>
          </a:p>
          <a:p>
            <a:r>
              <a:rPr lang="en-US" dirty="0" smtClean="0"/>
              <a:t>Randomly split emails into train and test sets</a:t>
            </a:r>
          </a:p>
          <a:p>
            <a:r>
              <a:rPr lang="en-US" dirty="0" smtClean="0"/>
              <a:t>Using </a:t>
            </a:r>
            <a:r>
              <a:rPr lang="en-US" dirty="0" err="1" smtClean="0"/>
              <a:t>Weka</a:t>
            </a:r>
            <a:r>
              <a:rPr lang="en-US" dirty="0" smtClean="0"/>
              <a:t>, evaluated classification accuracy of several algorithms with default parameters</a:t>
            </a:r>
            <a:endParaRPr lang="en-US" dirty="0"/>
          </a:p>
        </p:txBody>
      </p:sp>
      <p:pic>
        <p:nvPicPr>
          <p:cNvPr id="15" name="Content Placeholder 14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8374" y="1064151"/>
            <a:ext cx="6764452" cy="5009398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8D41C-74A4-4A57-B416-DFE3CA7AC655}" type="datetime1">
              <a:rPr lang="en-US" smtClean="0">
                <a:solidFill>
                  <a:prstClr val="white"/>
                </a:solidFill>
              </a:rPr>
              <a:pPr/>
              <a:t>3/20/2016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white"/>
                </a:solidFill>
              </a:rPr>
              <a:t>Hume Center Overview Presentation</a:t>
            </a: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23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7220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Random Trees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>
          <a:xfrm>
            <a:off x="94721" y="1064151"/>
            <a:ext cx="11927415" cy="5125512"/>
          </a:xfrm>
        </p:spPr>
        <p:txBody>
          <a:bodyPr/>
          <a:lstStyle/>
          <a:p>
            <a:r>
              <a:rPr lang="en-US" dirty="0" smtClean="0"/>
              <a:t>Used to learn a series of rules for classification</a:t>
            </a:r>
          </a:p>
          <a:p>
            <a:r>
              <a:rPr lang="en-US" dirty="0" smtClean="0"/>
              <a:t>Learned using a greedy heuristic</a:t>
            </a:r>
          </a:p>
          <a:p>
            <a:pPr lvl="1"/>
            <a:r>
              <a:rPr lang="en-US" dirty="0" smtClean="0"/>
              <a:t>Starting at the top, split on the best feature</a:t>
            </a:r>
          </a:p>
          <a:p>
            <a:r>
              <a:rPr lang="en-US" dirty="0"/>
              <a:t>Tree-based classifiers are prone to </a:t>
            </a:r>
            <a:r>
              <a:rPr lang="en-US" dirty="0" err="1"/>
              <a:t>overfitting</a:t>
            </a:r>
            <a:endParaRPr lang="en-US" dirty="0"/>
          </a:p>
          <a:p>
            <a:endParaRPr lang="en-US" dirty="0" smtClean="0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sz="quarter" idx="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958428"/>
            <a:ext cx="5926137" cy="2231235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8D41C-74A4-4A57-B416-DFE3CA7AC655}" type="datetime1">
              <a:rPr lang="en-US" smtClean="0">
                <a:solidFill>
                  <a:prstClr val="white"/>
                </a:solidFill>
              </a:rPr>
              <a:pPr/>
              <a:t>3/21/2016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white"/>
                </a:solidFill>
              </a:rPr>
              <a:t>Hume Center Overview Presentation</a:t>
            </a: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24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5278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Determining the Best Split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Content Placeholder 10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Entropy: </a:t>
                </a:r>
                <a:endParaRPr lang="en-US" i="1" dirty="0" smtClean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=−</m:t>
                    </m:r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fNam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e>
                    </m:nary>
                  </m:oMath>
                </a14:m>
                <a:endParaRPr lang="en-US" dirty="0"/>
              </a:p>
              <a:p>
                <a:r>
                  <a:rPr lang="en-US" dirty="0"/>
                  <a:t>Conditional Entropy: </a:t>
                </a:r>
                <a:endParaRPr lang="en-US" i="1" dirty="0" smtClean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=−</m:t>
                    </m:r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sup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  <m:nary>
                          <m:naryPr>
                            <m:chr m:val="∑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  <m:func>
                              <m:func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fName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=</m:t>
                                        </m:r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𝑋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=</m:t>
                                        </m:r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𝑗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d>
                              </m:e>
                            </m:func>
                          </m:e>
                        </m:nary>
                      </m:e>
                    </m:nary>
                  </m:oMath>
                </a14:m>
                <a:endParaRPr lang="en-US" dirty="0" smtClean="0"/>
              </a:p>
              <a:p>
                <a:r>
                  <a:rPr lang="en-US" dirty="0" smtClean="0"/>
                  <a:t>Mutual Information/Information Gain: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endParaRPr lang="en-US" b="0" dirty="0" smtClean="0"/>
              </a:p>
              <a:p>
                <a:r>
                  <a:rPr lang="en-US" dirty="0" smtClean="0"/>
                  <a:t>Split on maximum information gain: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1" smtClean="0">
                        <a:latin typeface="Cambria Math" panose="02040503050406030204" pitchFamily="18" charset="0"/>
                      </a:rPr>
                      <m:t>arg</m:t>
                    </m:r>
                    <m:limLow>
                      <m:limLow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max</m:t>
                        </m:r>
                      </m:e>
                      <m:li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lim>
                    </m:limLow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arg</m:t>
                        </m:r>
                      </m:fName>
                      <m:e>
                        <m:limLow>
                          <m:limLowPr>
                            <m:ctrlPr>
                              <a:rPr lang="en-US" b="0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lim>
                        </m:limLow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11" name="Content Placeholder 10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17" t="-19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CE0DE-7C3E-4A9D-9CA5-0522E461C606}" type="datetime1">
              <a:rPr lang="en-US" smtClean="0">
                <a:solidFill>
                  <a:prstClr val="white"/>
                </a:solidFill>
              </a:rPr>
              <a:pPr/>
              <a:t>3/20/2016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white"/>
                </a:solidFill>
              </a:rPr>
              <a:t>Hume Center Overview Presentation</a:t>
            </a:r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25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415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Random Forests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Random forests use bagging and are robust to </a:t>
            </a:r>
            <a:r>
              <a:rPr lang="en-US" dirty="0" err="1" smtClean="0"/>
              <a:t>overfitting</a:t>
            </a:r>
            <a:endParaRPr lang="en-US" dirty="0" smtClean="0"/>
          </a:p>
          <a:p>
            <a:r>
              <a:rPr lang="en-US" dirty="0" smtClean="0"/>
              <a:t>Work well with data that has a high number of features and low number of observations</a:t>
            </a:r>
          </a:p>
          <a:p>
            <a:r>
              <a:rPr lang="en-US" dirty="0" smtClean="0"/>
              <a:t>Bagging = </a:t>
            </a:r>
            <a:r>
              <a:rPr lang="en-US" dirty="0" err="1" smtClean="0"/>
              <a:t>Boostrap</a:t>
            </a:r>
            <a:r>
              <a:rPr lang="en-US" dirty="0" smtClean="0"/>
              <a:t> Aggregating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8D41C-74A4-4A57-B416-DFE3CA7AC655}" type="datetime1">
              <a:rPr lang="en-US" smtClean="0">
                <a:solidFill>
                  <a:prstClr val="white"/>
                </a:solidFill>
              </a:rPr>
              <a:pPr/>
              <a:t>3/20/2016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white"/>
                </a:solidFill>
              </a:rPr>
              <a:t>Hume Center Overview Presentation</a:t>
            </a: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26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7162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 Selection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8D41C-74A4-4A57-B416-DFE3CA7AC655}" type="datetime1">
              <a:rPr lang="en-US" smtClean="0">
                <a:solidFill>
                  <a:prstClr val="white"/>
                </a:solidFill>
              </a:rPr>
              <a:pPr/>
              <a:t>3/20/2016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white"/>
                </a:solidFill>
              </a:rPr>
              <a:t>Hume Center Overview Presentation</a:t>
            </a: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27</a:t>
            </a:fld>
            <a:endParaRPr lang="en-US">
              <a:solidFill>
                <a:prstClr val="white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4400" y="966039"/>
            <a:ext cx="7823200" cy="5299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629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Performance Analysis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8D41C-74A4-4A57-B416-DFE3CA7AC655}" type="datetime1">
              <a:rPr lang="en-US" smtClean="0">
                <a:solidFill>
                  <a:prstClr val="white"/>
                </a:solidFill>
              </a:rPr>
              <a:pPr/>
              <a:t>3/20/2016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white"/>
                </a:solidFill>
              </a:rPr>
              <a:t>Hume Center Overview Presentation</a:t>
            </a: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28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3644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Classification 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Training: 35% of emails</a:t>
            </a:r>
          </a:p>
          <a:p>
            <a:r>
              <a:rPr lang="en-US" dirty="0" smtClean="0"/>
              <a:t>Testing: 35% of emails</a:t>
            </a:r>
          </a:p>
          <a:p>
            <a:r>
              <a:rPr lang="en-US" dirty="0" smtClean="0"/>
              <a:t>Using Random Forests and tuned </a:t>
            </a:r>
            <a:r>
              <a:rPr lang="en-US" dirty="0" err="1" smtClean="0"/>
              <a:t>hyperparameters</a:t>
            </a:r>
            <a:endParaRPr lang="en-US" dirty="0" smtClean="0"/>
          </a:p>
          <a:p>
            <a:r>
              <a:rPr lang="en-US" dirty="0" smtClean="0"/>
              <a:t>Assumptions:</a:t>
            </a:r>
          </a:p>
          <a:p>
            <a:pPr lvl="1"/>
            <a:r>
              <a:rPr lang="en-US" dirty="0" smtClean="0"/>
              <a:t>Employees of the same title exhibit similar email behaviors</a:t>
            </a:r>
            <a:endParaRPr lang="en-US" dirty="0" smtClean="0"/>
          </a:p>
          <a:p>
            <a:pPr lvl="1"/>
            <a:r>
              <a:rPr lang="en-US" dirty="0" smtClean="0"/>
              <a:t>Behavior is consistent over time</a:t>
            </a:r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8D41C-74A4-4A57-B416-DFE3CA7AC655}" type="datetime1">
              <a:rPr lang="en-US" smtClean="0">
                <a:solidFill>
                  <a:prstClr val="white"/>
                </a:solidFill>
              </a:rPr>
              <a:pPr/>
              <a:t>3/20/2016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white"/>
                </a:solidFill>
              </a:rPr>
              <a:t>Hume Center Overview Presentation</a:t>
            </a: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29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221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Email </a:t>
            </a:r>
            <a:r>
              <a:rPr lang="en-US" dirty="0"/>
              <a:t>is everywhere</a:t>
            </a:r>
            <a:r>
              <a:rPr lang="en-US" dirty="0" smtClean="0"/>
              <a:t>!</a:t>
            </a:r>
          </a:p>
          <a:p>
            <a:r>
              <a:rPr lang="en-US" dirty="0" smtClean="0"/>
              <a:t>Difficult to research email because of inherent privacy concerns</a:t>
            </a:r>
            <a:endParaRPr lang="en-US" dirty="0" smtClean="0"/>
          </a:p>
          <a:p>
            <a:r>
              <a:rPr lang="en-US" dirty="0"/>
              <a:t>Lack of modern email datasets with accurate job title </a:t>
            </a:r>
            <a:r>
              <a:rPr lang="en-US" dirty="0" smtClean="0"/>
              <a:t>labels</a:t>
            </a:r>
            <a:endParaRPr lang="en-US" dirty="0"/>
          </a:p>
          <a:p>
            <a:r>
              <a:rPr lang="en-US" dirty="0" smtClean="0"/>
              <a:t>What information about an organization is embedded in the organizational email communication?</a:t>
            </a:r>
          </a:p>
          <a:p>
            <a:r>
              <a:rPr lang="en-US" dirty="0" smtClean="0"/>
              <a:t>Organic vs. official organizational charts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8D41C-74A4-4A57-B416-DFE3CA7AC655}" type="datetime1">
              <a:rPr lang="en-US" smtClean="0">
                <a:solidFill>
                  <a:prstClr val="white"/>
                </a:solidFill>
              </a:rPr>
              <a:pPr/>
              <a:t>3/20/2016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white"/>
                </a:solidFill>
              </a:rPr>
              <a:t>Hume Center Overview Presentation</a:t>
            </a: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3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16492" y="4933950"/>
            <a:ext cx="11553371" cy="111034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Automatically determine the organic organizational chart from academic email </a:t>
            </a:r>
          </a:p>
        </p:txBody>
      </p:sp>
    </p:spTree>
    <p:extLst>
      <p:ext uri="{BB962C8B-B14F-4D97-AF65-F5344CB8AC3E}">
        <p14:creationId xmlns:p14="http://schemas.microsoft.com/office/powerpoint/2010/main" val="3667407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Classification Results</a:t>
            </a:r>
            <a:endParaRPr lang="en-US" dirty="0"/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sz="quarter" idx="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75" t="3444" r="15983" b="-1342"/>
          <a:stretch/>
        </p:blipFill>
        <p:spPr>
          <a:xfrm>
            <a:off x="6715125" y="1160286"/>
            <a:ext cx="4953000" cy="4953000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8D41C-74A4-4A57-B416-DFE3CA7AC655}" type="datetime1">
              <a:rPr lang="en-US" smtClean="0">
                <a:solidFill>
                  <a:prstClr val="white"/>
                </a:solidFill>
              </a:rPr>
              <a:pPr/>
              <a:t>3/20/2016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white"/>
                </a:solidFill>
              </a:rPr>
              <a:t>Hume Center Overview Presentation</a:t>
            </a: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30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Content Placeholder 9"/>
          <p:cNvSpPr>
            <a:spLocks noGrp="1"/>
          </p:cNvSpPr>
          <p:nvPr>
            <p:ph sz="half" idx="2"/>
          </p:nvPr>
        </p:nvSpPr>
        <p:spPr>
          <a:xfrm>
            <a:off x="94722" y="1000125"/>
            <a:ext cx="5902854" cy="5189538"/>
          </a:xfrm>
        </p:spPr>
        <p:txBody>
          <a:bodyPr/>
          <a:lstStyle/>
          <a:p>
            <a:r>
              <a:rPr lang="en-US" dirty="0" smtClean="0"/>
              <a:t>Overall very accurate: 95.7%</a:t>
            </a:r>
          </a:p>
          <a:p>
            <a:r>
              <a:rPr lang="en-US" dirty="0" smtClean="0"/>
              <a:t>Confusion between graduate students and researchers</a:t>
            </a:r>
          </a:p>
          <a:p>
            <a:r>
              <a:rPr lang="en-US" dirty="0" smtClean="0"/>
              <a:t>These errors are understandable</a:t>
            </a:r>
          </a:p>
          <a:p>
            <a:pPr lvl="1"/>
            <a:r>
              <a:rPr lang="en-US" dirty="0" smtClean="0"/>
              <a:t>Some doctoral students have been working at the center for 3-5 years</a:t>
            </a:r>
          </a:p>
          <a:p>
            <a:pPr lvl="1"/>
            <a:r>
              <a:rPr lang="en-US" dirty="0" smtClean="0"/>
              <a:t>Some research faculty are also graduate students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7672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Behavior Over Time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half" idx="2"/>
          </p:nvPr>
        </p:nvSpPr>
        <p:spPr>
          <a:xfrm>
            <a:off x="94720" y="1064151"/>
            <a:ext cx="6334655" cy="5125512"/>
          </a:xfrm>
        </p:spPr>
        <p:txBody>
          <a:bodyPr/>
          <a:lstStyle/>
          <a:p>
            <a:r>
              <a:rPr lang="en-US" dirty="0" smtClean="0"/>
              <a:t>Considered employees with at least 10 months of emails </a:t>
            </a:r>
          </a:p>
          <a:p>
            <a:r>
              <a:rPr lang="en-US" dirty="0" smtClean="0"/>
              <a:t>Procedure:</a:t>
            </a:r>
          </a:p>
          <a:p>
            <a:pPr lvl="1"/>
            <a:r>
              <a:rPr lang="en-US" dirty="0" smtClean="0"/>
              <a:t>Data split into 1-month segments</a:t>
            </a:r>
          </a:p>
          <a:p>
            <a:pPr lvl="1"/>
            <a:r>
              <a:rPr lang="en-US" dirty="0" smtClean="0"/>
              <a:t>First month used as training</a:t>
            </a:r>
          </a:p>
          <a:p>
            <a:pPr lvl="1"/>
            <a:r>
              <a:rPr lang="en-US" dirty="0" smtClean="0"/>
              <a:t>Months 2-10 used as test data</a:t>
            </a:r>
          </a:p>
          <a:p>
            <a:r>
              <a:rPr lang="en-US" dirty="0" smtClean="0"/>
              <a:t>Confirms assumption that email behavior is constant in time</a:t>
            </a:r>
            <a:endParaRPr lang="en-US" dirty="0"/>
          </a:p>
        </p:txBody>
      </p:sp>
      <p:pic>
        <p:nvPicPr>
          <p:cNvPr id="13" name="Content Placeholder 12"/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613" y="2077923"/>
            <a:ext cx="5926137" cy="3097442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8D41C-74A4-4A57-B416-DFE3CA7AC655}" type="datetime1">
              <a:rPr lang="en-US" smtClean="0">
                <a:solidFill>
                  <a:prstClr val="white"/>
                </a:solidFill>
              </a:rPr>
              <a:pPr/>
              <a:t>3/21/2016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white"/>
                </a:solidFill>
              </a:rPr>
              <a:t>Hume Center Overview Presentation</a:t>
            </a: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31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66567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Leave-One-Out Cross-Validation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Concerned about bias from training and testing on same people</a:t>
            </a:r>
          </a:p>
          <a:p>
            <a:r>
              <a:rPr lang="en-US" dirty="0" smtClean="0"/>
              <a:t>Procedure</a:t>
            </a:r>
          </a:p>
          <a:p>
            <a:pPr lvl="1"/>
            <a:r>
              <a:rPr lang="en-US" dirty="0" smtClean="0"/>
              <a:t>Train on all but one sample</a:t>
            </a:r>
          </a:p>
          <a:p>
            <a:pPr lvl="1"/>
            <a:r>
              <a:rPr lang="en-US" dirty="0" smtClean="0"/>
              <a:t>Test on that sample</a:t>
            </a:r>
          </a:p>
          <a:p>
            <a:pPr lvl="1"/>
            <a:r>
              <a:rPr lang="en-US" dirty="0" smtClean="0"/>
              <a:t>Repeat for all samples</a:t>
            </a:r>
          </a:p>
          <a:p>
            <a:pPr marL="228600" lvl="1">
              <a:spcBef>
                <a:spcPts val="1000"/>
              </a:spcBef>
            </a:pPr>
            <a:r>
              <a:rPr lang="en-US" sz="2800" dirty="0" smtClean="0"/>
              <a:t>More emphasis on assumption that employees </a:t>
            </a:r>
            <a:r>
              <a:rPr lang="en-US" sz="2800" dirty="0"/>
              <a:t>of the same title exhibit similar email </a:t>
            </a:r>
            <a:r>
              <a:rPr lang="en-US" sz="2800" dirty="0" smtClean="0"/>
              <a:t>behaviors</a:t>
            </a:r>
          </a:p>
          <a:p>
            <a:r>
              <a:rPr lang="en-US" dirty="0" smtClean="0"/>
              <a:t>Removed Outreach for this test because only contains </a:t>
            </a:r>
            <a:r>
              <a:rPr lang="en-US" dirty="0" smtClean="0"/>
              <a:t>two</a:t>
            </a:r>
            <a:r>
              <a:rPr lang="en-US" dirty="0" smtClean="0"/>
              <a:t> samples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8D41C-74A4-4A57-B416-DFE3CA7AC655}" type="datetime1">
              <a:rPr lang="en-US" smtClean="0">
                <a:solidFill>
                  <a:prstClr val="white"/>
                </a:solidFill>
              </a:rPr>
              <a:pPr/>
              <a:t>3/21/2016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white"/>
                </a:solidFill>
              </a:rPr>
              <a:t>Hume Center Overview Presentation</a:t>
            </a: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32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5220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LOOCV Classification Results</a:t>
            </a:r>
            <a:endParaRPr lang="en-US" dirty="0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sz="quarter" idx="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18" t="1680" r="22824" b="1"/>
          <a:stretch/>
        </p:blipFill>
        <p:spPr>
          <a:xfrm>
            <a:off x="6886575" y="1215908"/>
            <a:ext cx="4886325" cy="4821997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8D41C-74A4-4A57-B416-DFE3CA7AC655}" type="datetime1">
              <a:rPr lang="en-US" smtClean="0">
                <a:solidFill>
                  <a:prstClr val="white"/>
                </a:solidFill>
              </a:rPr>
              <a:pPr/>
              <a:t>3/20/2016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white"/>
                </a:solidFill>
              </a:rPr>
              <a:t>Hume Center Overview Presentation</a:t>
            </a: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33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Content Placeholder 9"/>
          <p:cNvSpPr>
            <a:spLocks noGrp="1"/>
          </p:cNvSpPr>
          <p:nvPr>
            <p:ph sz="half" idx="2"/>
          </p:nvPr>
        </p:nvSpPr>
        <p:spPr>
          <a:xfrm>
            <a:off x="94722" y="1064151"/>
            <a:ext cx="5902854" cy="5125512"/>
          </a:xfrm>
        </p:spPr>
        <p:txBody>
          <a:bodyPr/>
          <a:lstStyle/>
          <a:p>
            <a:r>
              <a:rPr lang="en-US" dirty="0" smtClean="0"/>
              <a:t>Lower accuracy than previous result</a:t>
            </a:r>
          </a:p>
          <a:p>
            <a:pPr lvl="1"/>
            <a:r>
              <a:rPr lang="en-US" dirty="0" smtClean="0"/>
              <a:t>67.2% overall</a:t>
            </a:r>
          </a:p>
          <a:p>
            <a:pPr lvl="1"/>
            <a:r>
              <a:rPr lang="en-US" dirty="0" smtClean="0"/>
              <a:t>Due to low sample size</a:t>
            </a:r>
          </a:p>
          <a:p>
            <a:r>
              <a:rPr lang="en-US" dirty="0" smtClean="0"/>
              <a:t>Graduate students very accurate</a:t>
            </a:r>
          </a:p>
          <a:p>
            <a:pPr lvl="1"/>
            <a:r>
              <a:rPr lang="en-US" dirty="0" smtClean="0"/>
              <a:t>90.0%</a:t>
            </a:r>
          </a:p>
          <a:p>
            <a:r>
              <a:rPr lang="en-US" dirty="0" smtClean="0"/>
              <a:t>In each category, there are more true positives than false positives from any other label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904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Hierarchy Analysis</a:t>
            </a:r>
            <a:endParaRPr lang="en-US" dirty="0"/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0325" y="1553237"/>
            <a:ext cx="5676900" cy="4159571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8D41C-74A4-4A57-B416-DFE3CA7AC655}" type="datetime1">
              <a:rPr lang="en-US" smtClean="0">
                <a:solidFill>
                  <a:prstClr val="white"/>
                </a:solidFill>
              </a:rPr>
              <a:pPr/>
              <a:t>3/21/2016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white"/>
                </a:solidFill>
              </a:rPr>
              <a:t>Hume Center Overview Presentation</a:t>
            </a: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34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>
          <a:xfrm>
            <a:off x="94722" y="1066800"/>
            <a:ext cx="6191778" cy="5122863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Gathered ground-truth supervisor labels</a:t>
            </a:r>
          </a:p>
          <a:p>
            <a:pPr lvl="1"/>
            <a:r>
              <a:rPr lang="en-US" dirty="0" smtClean="0"/>
              <a:t>Director for all employees</a:t>
            </a:r>
          </a:p>
          <a:p>
            <a:pPr lvl="1"/>
            <a:r>
              <a:rPr lang="en-US" dirty="0" smtClean="0"/>
              <a:t>PM for graduate students and researchers</a:t>
            </a:r>
          </a:p>
          <a:p>
            <a:r>
              <a:rPr lang="en-US" dirty="0" smtClean="0"/>
              <a:t>Overall:</a:t>
            </a:r>
          </a:p>
          <a:p>
            <a:pPr lvl="1"/>
            <a:r>
              <a:rPr lang="en-US" dirty="0"/>
              <a:t>52.63%</a:t>
            </a:r>
            <a:r>
              <a:rPr lang="en-US" dirty="0"/>
              <a:t> </a:t>
            </a:r>
            <a:r>
              <a:rPr lang="en-US" dirty="0" smtClean="0"/>
              <a:t>communicated most with assigned director </a:t>
            </a:r>
          </a:p>
          <a:p>
            <a:pPr lvl="1"/>
            <a:r>
              <a:rPr lang="en-US" dirty="0" smtClean="0"/>
              <a:t>91.67</a:t>
            </a:r>
            <a:r>
              <a:rPr lang="en-US" dirty="0"/>
              <a:t>%</a:t>
            </a:r>
            <a:r>
              <a:rPr lang="en-US" dirty="0"/>
              <a:t> </a:t>
            </a:r>
            <a:r>
              <a:rPr lang="en-US" dirty="0" smtClean="0"/>
              <a:t>communicated most with assigned PM </a:t>
            </a:r>
            <a:endParaRPr lang="en-US" dirty="0"/>
          </a:p>
          <a:p>
            <a:r>
              <a:rPr lang="en-US" dirty="0" smtClean="0"/>
              <a:t>Supervisor labels were unavailable for some past employees</a:t>
            </a:r>
            <a:endParaRPr lang="en-US" dirty="0"/>
          </a:p>
          <a:p>
            <a:r>
              <a:rPr lang="en-US" dirty="0" smtClean="0"/>
              <a:t>Overall PM relationships are more consistent with official hierarchy than director relationships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541045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Algorithm-Generated Organic Org Chart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CE0DE-7C3E-4A9D-9CA5-0522E461C606}" type="datetime1">
              <a:rPr lang="en-US" smtClean="0">
                <a:solidFill>
                  <a:prstClr val="white"/>
                </a:solidFill>
              </a:rPr>
              <a:pPr/>
              <a:t>3/21/2016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white"/>
                </a:solidFill>
              </a:rPr>
              <a:t>Hume Center Overview Presentation</a:t>
            </a:r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35</a:t>
            </a:fld>
            <a:endParaRPr lang="en-US">
              <a:solidFill>
                <a:prstClr val="white"/>
              </a:solidFill>
            </a:endParaRPr>
          </a:p>
        </p:txBody>
      </p:sp>
      <p:graphicFrame>
        <p:nvGraphicFramePr>
          <p:cNvPr id="17" name="Content Placeholder 11"/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2351579901"/>
              </p:ext>
            </p:extLst>
          </p:nvPr>
        </p:nvGraphicFramePr>
        <p:xfrm>
          <a:off x="6170613" y="971550"/>
          <a:ext cx="5926137" cy="52181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8" name="Content Placeholder 17"/>
          <p:cNvSpPr>
            <a:spLocks noGrp="1"/>
          </p:cNvSpPr>
          <p:nvPr>
            <p:ph sz="half" idx="2"/>
          </p:nvPr>
        </p:nvSpPr>
        <p:spPr>
          <a:xfrm>
            <a:off x="94721" y="952500"/>
            <a:ext cx="6963304" cy="5237163"/>
          </a:xfrm>
        </p:spPr>
        <p:txBody>
          <a:bodyPr/>
          <a:lstStyle/>
          <a:p>
            <a:r>
              <a:rPr lang="en-US" dirty="0" smtClean="0"/>
              <a:t>Director → PM → Research → </a:t>
            </a:r>
            <a:r>
              <a:rPr lang="en-US" dirty="0" err="1" smtClean="0"/>
              <a:t>GradStudent</a:t>
            </a:r>
            <a:r>
              <a:rPr lang="en-US" dirty="0"/>
              <a:t> </a:t>
            </a:r>
            <a:r>
              <a:rPr lang="en-US" dirty="0" smtClean="0"/>
              <a:t>chain is close approximation to vertical hierarchy</a:t>
            </a:r>
          </a:p>
          <a:p>
            <a:r>
              <a:rPr lang="en-US" dirty="0" smtClean="0"/>
              <a:t>Use job title predictions</a:t>
            </a:r>
          </a:p>
          <a:p>
            <a:pPr lvl="1"/>
            <a:r>
              <a:rPr lang="en-US" dirty="0" smtClean="0"/>
              <a:t>One graduate student considered research</a:t>
            </a:r>
          </a:p>
          <a:p>
            <a:pPr lvl="1"/>
            <a:r>
              <a:rPr lang="en-US" dirty="0" smtClean="0"/>
              <a:t>Two researchers considered graduate students</a:t>
            </a:r>
          </a:p>
          <a:p>
            <a:r>
              <a:rPr lang="en-US" dirty="0" smtClean="0"/>
              <a:t>From email data:</a:t>
            </a:r>
          </a:p>
          <a:p>
            <a:pPr lvl="1"/>
            <a:r>
              <a:rPr lang="en-US" dirty="0" smtClean="0"/>
              <a:t>Which researcher does each graduate student email the most?</a:t>
            </a:r>
          </a:p>
          <a:p>
            <a:pPr lvl="1"/>
            <a:r>
              <a:rPr lang="en-US" dirty="0" smtClean="0"/>
              <a:t>Which PM does each researcher email the most?</a:t>
            </a:r>
          </a:p>
          <a:p>
            <a:pPr lvl="1"/>
            <a:r>
              <a:rPr lang="en-US" dirty="0" smtClean="0"/>
              <a:t>Which director does each PM email the most?</a:t>
            </a:r>
          </a:p>
          <a:p>
            <a:r>
              <a:rPr lang="en-US" dirty="0" smtClean="0"/>
              <a:t>Generate organic org chart from this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96712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Algorithm-Generated Organic Org Chart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8D41C-74A4-4A57-B416-DFE3CA7AC655}" type="datetime1">
              <a:rPr lang="en-US" smtClean="0">
                <a:solidFill>
                  <a:prstClr val="white"/>
                </a:solidFill>
              </a:rPr>
              <a:pPr/>
              <a:t>3/20/2016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white"/>
                </a:solidFill>
              </a:rPr>
              <a:t>Hume Center Overview Presentation</a:t>
            </a: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36</a:t>
            </a:fld>
            <a:endParaRPr lang="en-US">
              <a:solidFill>
                <a:prstClr val="white"/>
              </a:solidFill>
            </a:endParaRP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65" b="7178"/>
          <a:stretch/>
        </p:blipFill>
        <p:spPr>
          <a:xfrm>
            <a:off x="872973" y="972244"/>
            <a:ext cx="10446054" cy="5286746"/>
          </a:xfrm>
        </p:spPr>
      </p:pic>
    </p:spTree>
    <p:extLst>
      <p:ext uri="{BB962C8B-B14F-4D97-AF65-F5344CB8AC3E}">
        <p14:creationId xmlns:p14="http://schemas.microsoft.com/office/powerpoint/2010/main" val="748987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 and Future Work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8D41C-74A4-4A57-B416-DFE3CA7AC655}" type="datetime1">
              <a:rPr lang="en-US" smtClean="0">
                <a:solidFill>
                  <a:prstClr val="white"/>
                </a:solidFill>
              </a:rPr>
              <a:pPr/>
              <a:t>3/20/2016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white"/>
                </a:solidFill>
              </a:rPr>
              <a:t>Hume Center Overview Presentation</a:t>
            </a: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37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7973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Data would Improve</a:t>
            </a:r>
            <a:endParaRPr lang="en-US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199" y="2027546"/>
            <a:ext cx="5735673" cy="3599756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8D41C-74A4-4A57-B416-DFE3CA7AC655}" type="datetime1">
              <a:rPr lang="en-US" smtClean="0">
                <a:solidFill>
                  <a:prstClr val="white"/>
                </a:solidFill>
              </a:rPr>
              <a:pPr/>
              <a:t>3/20/2016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white"/>
                </a:solidFill>
              </a:rPr>
              <a:t>Hume Center Overview Presentation</a:t>
            </a: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38</a:t>
            </a:fld>
            <a:endParaRPr lang="en-US">
              <a:solidFill>
                <a:prstClr val="white"/>
              </a:solidFill>
            </a:endParaRPr>
          </a:p>
        </p:txBody>
      </p:sp>
      <p:pic>
        <p:nvPicPr>
          <p:cNvPr id="14" name="Content Placeholder 13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239" y="2027546"/>
            <a:ext cx="5870561" cy="3532881"/>
          </a:xfrm>
        </p:spPr>
      </p:pic>
    </p:spTree>
    <p:extLst>
      <p:ext uri="{BB962C8B-B14F-4D97-AF65-F5344CB8AC3E}">
        <p14:creationId xmlns:p14="http://schemas.microsoft.com/office/powerpoint/2010/main" val="725221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 and Deep Learning Applications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Apply to larger datasets and/or different types of data</a:t>
            </a:r>
          </a:p>
          <a:p>
            <a:pPr lvl="1"/>
            <a:r>
              <a:rPr lang="en-US" dirty="0" smtClean="0"/>
              <a:t>Cleaned </a:t>
            </a:r>
            <a:r>
              <a:rPr lang="en-US" dirty="0"/>
              <a:t>E</a:t>
            </a:r>
            <a:r>
              <a:rPr lang="en-US" dirty="0" smtClean="0"/>
              <a:t>nron corpus</a:t>
            </a:r>
          </a:p>
          <a:p>
            <a:pPr lvl="1"/>
            <a:r>
              <a:rPr lang="en-US" dirty="0" smtClean="0"/>
              <a:t>Twitter dataset</a:t>
            </a:r>
          </a:p>
          <a:p>
            <a:r>
              <a:rPr lang="en-US" dirty="0" smtClean="0"/>
              <a:t>Potential Deep Learning Application</a:t>
            </a:r>
          </a:p>
          <a:p>
            <a:pPr lvl="1"/>
            <a:r>
              <a:rPr lang="en-US" dirty="0" smtClean="0"/>
              <a:t>With much more semi-supervised data, more sophisticated algorithms could be used</a:t>
            </a:r>
          </a:p>
          <a:p>
            <a:pPr lvl="1"/>
            <a:r>
              <a:rPr lang="en-US" dirty="0" smtClean="0"/>
              <a:t>Deep Belief Networks</a:t>
            </a:r>
          </a:p>
          <a:p>
            <a:pPr lvl="1"/>
            <a:r>
              <a:rPr lang="en-US" dirty="0" smtClean="0"/>
              <a:t>Unsupervised pre-training</a:t>
            </a:r>
          </a:p>
          <a:p>
            <a:pPr lvl="1"/>
            <a:r>
              <a:rPr lang="en-US" dirty="0" smtClean="0"/>
              <a:t>Supervised back propagation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8D41C-74A4-4A57-B416-DFE3CA7AC655}" type="datetime1">
              <a:rPr lang="en-US" smtClean="0">
                <a:solidFill>
                  <a:prstClr val="white"/>
                </a:solidFill>
              </a:rPr>
              <a:pPr/>
              <a:t>3/20/2016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white"/>
                </a:solidFill>
              </a:rPr>
              <a:t>Hume Center Overview Presentation</a:t>
            </a: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39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2021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Contributions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Present a new email dataset based on academic emails of the center</a:t>
            </a:r>
          </a:p>
          <a:p>
            <a:r>
              <a:rPr lang="en-US" sz="3200" dirty="0" smtClean="0"/>
              <a:t>Adding new features to the realm of email analysis</a:t>
            </a:r>
          </a:p>
          <a:p>
            <a:r>
              <a:rPr lang="en-US" sz="3200" dirty="0" smtClean="0"/>
              <a:t>Job title classification results that surpass previous work</a:t>
            </a:r>
          </a:p>
          <a:p>
            <a:r>
              <a:rPr lang="en-US" sz="3200" dirty="0" smtClean="0"/>
              <a:t>A method to automatically generate organic hierarchy from analyzing emails</a:t>
            </a:r>
            <a:endParaRPr lang="en-US" sz="3200" dirty="0"/>
          </a:p>
          <a:p>
            <a:r>
              <a:rPr lang="en-US" sz="3200" dirty="0" smtClean="0"/>
              <a:t>Paper submitted to IJCAI 2016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8D41C-74A4-4A57-B416-DFE3CA7AC655}" type="datetime1">
              <a:rPr lang="en-US" smtClean="0">
                <a:solidFill>
                  <a:prstClr val="white"/>
                </a:solidFill>
              </a:rPr>
              <a:pPr/>
              <a:t>3/20/2016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white"/>
                </a:solidFill>
              </a:rPr>
              <a:t>Hume Center Overview Presentation</a:t>
            </a: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4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16492" y="4933950"/>
            <a:ext cx="11553371" cy="111034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smtClean="0"/>
              <a:t>Shown that </a:t>
            </a:r>
            <a:r>
              <a:rPr lang="en-US" sz="3600" b="1" dirty="0"/>
              <a:t>using machine learning on </a:t>
            </a:r>
            <a:r>
              <a:rPr lang="en-US" sz="3600" b="1" dirty="0" smtClean="0"/>
              <a:t>emails </a:t>
            </a:r>
            <a:r>
              <a:rPr lang="en-US" sz="3600" b="1" dirty="0"/>
              <a:t>can </a:t>
            </a:r>
            <a:r>
              <a:rPr lang="en-US" sz="3600" b="1" dirty="0" smtClean="0"/>
              <a:t>reveal information </a:t>
            </a:r>
            <a:r>
              <a:rPr lang="en-US" sz="3600" b="1" dirty="0"/>
              <a:t>about </a:t>
            </a:r>
            <a:r>
              <a:rPr lang="en-US" sz="3600" b="1" dirty="0" smtClean="0"/>
              <a:t>an organization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2774281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Overall methods can be applied to any communication </a:t>
            </a:r>
            <a:r>
              <a:rPr lang="en-US" dirty="0" smtClean="0"/>
              <a:t>system</a:t>
            </a:r>
          </a:p>
          <a:p>
            <a:pPr lvl="2"/>
            <a:r>
              <a:rPr lang="en-US" dirty="0" smtClean="0"/>
              <a:t>Cell phone, website links, social media, network connections</a:t>
            </a:r>
            <a:endParaRPr lang="en-US" dirty="0" smtClean="0"/>
          </a:p>
          <a:p>
            <a:r>
              <a:rPr lang="en-US" dirty="0" smtClean="0"/>
              <a:t>This particular type of analysis could benefit:</a:t>
            </a:r>
          </a:p>
          <a:p>
            <a:pPr lvl="1"/>
            <a:r>
              <a:rPr lang="en-US" dirty="0" smtClean="0"/>
              <a:t>In Dec. 2015, GE completed </a:t>
            </a:r>
            <a:r>
              <a:rPr lang="en-US" dirty="0" smtClean="0"/>
              <a:t>downsize and merger of subsidiary </a:t>
            </a:r>
            <a:r>
              <a:rPr lang="en-US" dirty="0"/>
              <a:t>G</a:t>
            </a:r>
            <a:r>
              <a:rPr lang="en-US" dirty="0" smtClean="0"/>
              <a:t>eneral </a:t>
            </a:r>
            <a:r>
              <a:rPr lang="en-US" dirty="0" smtClean="0"/>
              <a:t>Electric Capital </a:t>
            </a:r>
            <a:r>
              <a:rPr lang="en-US" dirty="0" smtClean="0"/>
              <a:t>Corporation </a:t>
            </a:r>
            <a:endParaRPr lang="en-US" dirty="0" smtClean="0"/>
          </a:p>
          <a:p>
            <a:pPr lvl="1"/>
            <a:r>
              <a:rPr lang="en-US" dirty="0" smtClean="0"/>
              <a:t>On Jan. 1 2016, Northrop Grumman combined two of its four business sectors, Electronic Systems and Information Systems</a:t>
            </a:r>
          </a:p>
          <a:p>
            <a:pPr lvl="1"/>
            <a:r>
              <a:rPr lang="en-US" dirty="0" smtClean="0"/>
              <a:t>In late 2016, the merger of two major chemical companies: DuPont and Dow will be finalized before splitting into three new companies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8D41C-74A4-4A57-B416-DFE3CA7AC655}" type="datetime1">
              <a:rPr lang="en-US" smtClean="0">
                <a:solidFill>
                  <a:prstClr val="white"/>
                </a:solidFill>
              </a:rPr>
              <a:pPr/>
              <a:t>3/20/2016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white"/>
                </a:solidFill>
              </a:rPr>
              <a:t>Hume Center Overview Presentation</a:t>
            </a: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40</a:t>
            </a:fld>
            <a:endParaRPr lang="en-US">
              <a:solidFill>
                <a:prstClr val="white"/>
              </a:solidFill>
            </a:endParaRPr>
          </a:p>
        </p:txBody>
      </p:sp>
      <p:pic>
        <p:nvPicPr>
          <p:cNvPr id="1026" name="Picture 2" descr="http://images.forbes.com/media/lists/companies/general-electric_416x41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611" y="4724400"/>
            <a:ext cx="1218645" cy="1218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omed.gatech.edu/redux/wp-content/uploads/2013/12/NorthropGrumman-blue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0326" y="4813114"/>
            <a:ext cx="5130633" cy="1041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http://interactionassociates.com/sites/default/files/client_stories/DuPont%20Logo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1008" y="4341837"/>
            <a:ext cx="2228470" cy="942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8" descr="http://www.valuewalk.com/wp-content/uploads/2013/01/Dow-Chemical-Company-logo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6686" y="5176935"/>
            <a:ext cx="3037114" cy="1169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1911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Created a brand new email dataset from raw emails</a:t>
            </a:r>
          </a:p>
          <a:p>
            <a:pPr lvl="1"/>
            <a:r>
              <a:rPr lang="en-US" dirty="0" smtClean="0"/>
              <a:t>With accurate job title </a:t>
            </a:r>
            <a:r>
              <a:rPr lang="en-US" dirty="0" smtClean="0"/>
              <a:t>labels</a:t>
            </a:r>
          </a:p>
          <a:p>
            <a:pPr lvl="1"/>
            <a:r>
              <a:rPr lang="en-US" dirty="0" smtClean="0"/>
              <a:t>Approximately the size of Enron, but with fewer people</a:t>
            </a:r>
          </a:p>
          <a:p>
            <a:pPr lvl="1"/>
            <a:r>
              <a:rPr lang="en-US" dirty="0" smtClean="0"/>
              <a:t>Privacy precautions</a:t>
            </a:r>
          </a:p>
          <a:p>
            <a:r>
              <a:rPr lang="en-US" dirty="0" smtClean="0"/>
              <a:t>This dataset is meant to be representative of data any company could collect without violating the privacy of their employees</a:t>
            </a:r>
          </a:p>
          <a:p>
            <a:r>
              <a:rPr lang="en-US" dirty="0" smtClean="0"/>
              <a:t>Highly accurate classification results based on historical data</a:t>
            </a:r>
          </a:p>
          <a:p>
            <a:pPr lvl="1"/>
            <a:r>
              <a:rPr lang="en-US" dirty="0" smtClean="0"/>
              <a:t>Showed that email behavior is constant with time</a:t>
            </a:r>
          </a:p>
          <a:p>
            <a:r>
              <a:rPr lang="en-US" dirty="0" smtClean="0"/>
              <a:t>Small dataset lead to low LOOCV accuracy</a:t>
            </a:r>
          </a:p>
          <a:p>
            <a:r>
              <a:rPr lang="en-US" dirty="0" smtClean="0"/>
              <a:t>An organic organization chart was produced that represented the email relationships of the center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8D41C-74A4-4A57-B416-DFE3CA7AC655}" type="datetime1">
              <a:rPr lang="en-US" smtClean="0">
                <a:solidFill>
                  <a:prstClr val="white"/>
                </a:solidFill>
              </a:rPr>
              <a:pPr/>
              <a:t>3/20/2016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white"/>
                </a:solidFill>
              </a:rPr>
              <a:t>Hume Center Overview Presentation</a:t>
            </a: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41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9214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8D41C-74A4-4A57-B416-DFE3CA7AC655}" type="datetime1">
              <a:rPr lang="en-US" smtClean="0">
                <a:solidFill>
                  <a:prstClr val="white"/>
                </a:solidFill>
              </a:rPr>
              <a:pPr/>
              <a:t>3/20/2016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white"/>
                </a:solidFill>
              </a:rPr>
              <a:t>Hume Center Overview Presentation</a:t>
            </a: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42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1080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Committee: Dr. </a:t>
            </a:r>
            <a:r>
              <a:rPr lang="en-US" dirty="0" err="1" smtClean="0"/>
              <a:t>McGwier</a:t>
            </a:r>
            <a:r>
              <a:rPr lang="en-US" dirty="0" smtClean="0"/>
              <a:t>, Dr. </a:t>
            </a:r>
            <a:r>
              <a:rPr lang="en-US" dirty="0" err="1" smtClean="0"/>
              <a:t>Beex</a:t>
            </a:r>
            <a:r>
              <a:rPr lang="en-US" dirty="0" smtClean="0"/>
              <a:t>, Dr. </a:t>
            </a:r>
            <a:r>
              <a:rPr lang="en-US" dirty="0" err="1" smtClean="0"/>
              <a:t>Buehrer</a:t>
            </a:r>
            <a:r>
              <a:rPr lang="en-US" dirty="0" smtClean="0"/>
              <a:t>, Dr. Huang</a:t>
            </a:r>
          </a:p>
          <a:p>
            <a:r>
              <a:rPr lang="en-US" dirty="0" smtClean="0"/>
              <a:t>Dr. Ernst and Dr. </a:t>
            </a:r>
            <a:r>
              <a:rPr lang="en-US" dirty="0"/>
              <a:t>H</a:t>
            </a:r>
            <a:r>
              <a:rPr lang="en-US" dirty="0" smtClean="0"/>
              <a:t>eadley</a:t>
            </a:r>
            <a:endParaRPr lang="en-US" dirty="0" smtClean="0"/>
          </a:p>
          <a:p>
            <a:r>
              <a:rPr lang="en-US" dirty="0" smtClean="0"/>
              <a:t>Faculty, staff, and graduate students of the Hume Center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5213C-848C-4DDC-934B-B54A31ADDEDD}" type="datetime1">
              <a:rPr lang="en-US" smtClean="0">
                <a:solidFill>
                  <a:prstClr val="white"/>
                </a:solidFill>
              </a:rPr>
              <a:pPr/>
              <a:t>3/20/2016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white"/>
                </a:solidFill>
              </a:rPr>
              <a:t>Hume Center Overview Presentation</a:t>
            </a: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43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1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Backup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8D41C-74A4-4A57-B416-DFE3CA7AC655}" type="datetime1">
              <a:rPr lang="en-US" smtClean="0">
                <a:solidFill>
                  <a:prstClr val="white"/>
                </a:solidFill>
              </a:rPr>
              <a:pPr/>
              <a:t>3/20/2016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white"/>
                </a:solidFill>
              </a:rPr>
              <a:t>Hume Center Overview Presentation</a:t>
            </a: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44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1165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 Example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28915" y="993775"/>
            <a:ext cx="5327821" cy="5294313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8D41C-74A4-4A57-B416-DFE3CA7AC655}" type="datetime1">
              <a:rPr lang="en-US" smtClean="0">
                <a:solidFill>
                  <a:prstClr val="white"/>
                </a:solidFill>
              </a:rPr>
              <a:pPr/>
              <a:t>3/20/2016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white"/>
                </a:solidFill>
              </a:rPr>
              <a:t>Hume Center Overview Presentation</a:t>
            </a: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45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566371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All Features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8D41C-74A4-4A57-B416-DFE3CA7AC655}" type="datetime1">
              <a:rPr lang="en-US" smtClean="0">
                <a:solidFill>
                  <a:prstClr val="white"/>
                </a:solidFill>
              </a:rPr>
              <a:pPr/>
              <a:t>3/21/2016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white"/>
                </a:solidFill>
              </a:rPr>
              <a:t>Hume Center Overview Presentation</a:t>
            </a: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46</a:t>
            </a:fld>
            <a:endParaRPr lang="en-US">
              <a:solidFill>
                <a:prstClr val="white"/>
              </a:solidFill>
            </a:endParaRPr>
          </a:p>
        </p:txBody>
      </p:sp>
      <p:pic>
        <p:nvPicPr>
          <p:cNvPr id="14" name="Content Placeholder 13"/>
          <p:cNvPicPr>
            <a:picLocks noGrp="1" noChangeAspect="1"/>
          </p:cNvPicPr>
          <p:nvPr>
            <p:ph sz="half" idx="1"/>
            <p:custDataLst>
              <p:tags r:id="rId1"/>
            </p:custDataLst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15"/>
          <a:stretch/>
        </p:blipFill>
        <p:spPr>
          <a:xfrm>
            <a:off x="1915883" y="1048680"/>
            <a:ext cx="3132257" cy="5128283"/>
          </a:xfrm>
          <a:prstGeom prst="rect">
            <a:avLst/>
          </a:prstGeom>
        </p:spPr>
      </p:pic>
      <p:pic>
        <p:nvPicPr>
          <p:cNvPr id="15" name="Content Placeholder 14"/>
          <p:cNvPicPr>
            <a:picLocks noGrp="1" noChangeAspect="1"/>
          </p:cNvPicPr>
          <p:nvPr>
            <p:ph sz="half" idx="2"/>
            <p:custDataLst>
              <p:tags r:id="rId2"/>
            </p:custDataLst>
          </p:nvPr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0"/>
          <a:stretch/>
        </p:blipFill>
        <p:spPr>
          <a:xfrm>
            <a:off x="7089714" y="940967"/>
            <a:ext cx="3433147" cy="5235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76837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All Features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8D41C-74A4-4A57-B416-DFE3CA7AC655}" type="datetime1">
              <a:rPr lang="en-US" smtClean="0">
                <a:solidFill>
                  <a:prstClr val="white"/>
                </a:solidFill>
              </a:rPr>
              <a:pPr/>
              <a:t>3/21/2016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white"/>
                </a:solidFill>
              </a:rPr>
              <a:t>Hume Center Overview Presentation</a:t>
            </a: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47</a:t>
            </a:fld>
            <a:endParaRPr lang="en-US">
              <a:solidFill>
                <a:prstClr val="white"/>
              </a:solidFill>
            </a:endParaRPr>
          </a:p>
        </p:txBody>
      </p:sp>
      <p:pic>
        <p:nvPicPr>
          <p:cNvPr id="13" name="Content Placeholder 12"/>
          <p:cNvPicPr>
            <a:picLocks noGrp="1" noChangeAspect="1"/>
          </p:cNvPicPr>
          <p:nvPr>
            <p:ph sz="half" idx="1"/>
            <p:custDataLst>
              <p:tags r:id="rId1"/>
            </p:custDataLst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83"/>
          <a:stretch/>
        </p:blipFill>
        <p:spPr>
          <a:xfrm>
            <a:off x="1901371" y="997235"/>
            <a:ext cx="2634003" cy="5179728"/>
          </a:xfrm>
          <a:prstGeom prst="rect">
            <a:avLst/>
          </a:prstGeom>
        </p:spPr>
      </p:pic>
      <p:pic>
        <p:nvPicPr>
          <p:cNvPr id="14" name="Content Placeholder 13"/>
          <p:cNvPicPr>
            <a:picLocks noGrp="1" noChangeAspect="1"/>
          </p:cNvPicPr>
          <p:nvPr>
            <p:ph sz="half" idx="2"/>
            <p:custDataLst>
              <p:tags r:id="rId2"/>
            </p:custDataLst>
          </p:nvPr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85"/>
          <a:stretch/>
        </p:blipFill>
        <p:spPr>
          <a:xfrm>
            <a:off x="7078323" y="960011"/>
            <a:ext cx="4039619" cy="5216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9695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Email Dataset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8D41C-74A4-4A57-B416-DFE3CA7AC655}" type="datetime1">
              <a:rPr lang="en-US" smtClean="0">
                <a:solidFill>
                  <a:prstClr val="white"/>
                </a:solidFill>
              </a:rPr>
              <a:pPr/>
              <a:t>3/20/2016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white"/>
                </a:solidFill>
              </a:rPr>
              <a:t>Hume Center Overview Presentation</a:t>
            </a: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5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0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Enron Dataset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Benchmark dataset for email analysis</a:t>
            </a:r>
          </a:p>
          <a:p>
            <a:r>
              <a:rPr lang="en-US" dirty="0" smtClean="0"/>
              <a:t>Released in 2004</a:t>
            </a:r>
          </a:p>
          <a:p>
            <a:r>
              <a:rPr lang="en-US" dirty="0" smtClean="0"/>
              <a:t>Used for research into spam classification, email categorization, and recipient </a:t>
            </a:r>
            <a:r>
              <a:rPr lang="en-US" dirty="0" smtClean="0"/>
              <a:t>prediction</a:t>
            </a:r>
          </a:p>
          <a:p>
            <a:r>
              <a:rPr lang="en-US" dirty="0" smtClean="0"/>
              <a:t>Issues with the dataset</a:t>
            </a:r>
          </a:p>
          <a:p>
            <a:pPr lvl="1"/>
            <a:r>
              <a:rPr lang="en-US" dirty="0" smtClean="0"/>
              <a:t>99.99% overlap between emails sent as “CC” and those sent as “BCC”</a:t>
            </a:r>
          </a:p>
          <a:p>
            <a:pPr lvl="1"/>
            <a:r>
              <a:rPr lang="en-US" dirty="0" smtClean="0"/>
              <a:t>Some emails addresses, folders, and names are misspelled</a:t>
            </a:r>
          </a:p>
          <a:p>
            <a:pPr lvl="1"/>
            <a:r>
              <a:rPr lang="en-US" dirty="0" smtClean="0"/>
              <a:t>Inconsistent email address formats make mapping to employees difficult</a:t>
            </a:r>
            <a:endParaRPr lang="en-US" dirty="0"/>
          </a:p>
          <a:p>
            <a:r>
              <a:rPr lang="en-US" dirty="0" smtClean="0"/>
              <a:t>Issues with job title labels</a:t>
            </a:r>
          </a:p>
          <a:p>
            <a:pPr lvl="1"/>
            <a:r>
              <a:rPr lang="en-US" dirty="0" smtClean="0"/>
              <a:t>No labels for 29 employees</a:t>
            </a:r>
          </a:p>
          <a:p>
            <a:pPr lvl="1"/>
            <a:r>
              <a:rPr lang="en-US" dirty="0" smtClean="0"/>
              <a:t>Clear mislabeling errors for at least 4 employees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8D41C-74A4-4A57-B416-DFE3CA7AC655}" type="datetime1">
              <a:rPr lang="en-US" smtClean="0">
                <a:solidFill>
                  <a:prstClr val="white"/>
                </a:solidFill>
              </a:rPr>
              <a:pPr/>
              <a:t>3/20/2016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white"/>
                </a:solidFill>
              </a:rPr>
              <a:t>Hume Center Overview Presentation</a:t>
            </a: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6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4653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Prior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Prior work in hierarchy analysis often uses the text of the emails with natural language processing to generate </a:t>
            </a:r>
            <a:r>
              <a:rPr lang="en-US" dirty="0" smtClean="0"/>
              <a:t>features, mainly on Enron</a:t>
            </a:r>
            <a:endParaRPr lang="en-US" dirty="0" smtClean="0"/>
          </a:p>
          <a:p>
            <a:r>
              <a:rPr lang="en-US" dirty="0" smtClean="0"/>
              <a:t>Historically</a:t>
            </a:r>
            <a:r>
              <a:rPr lang="en-US" dirty="0" smtClean="0"/>
              <a:t>, email </a:t>
            </a:r>
            <a:r>
              <a:rPr lang="en-US" dirty="0" smtClean="0"/>
              <a:t>analysis without text uses two </a:t>
            </a:r>
            <a:r>
              <a:rPr lang="en-US" dirty="0" smtClean="0"/>
              <a:t>types of features:</a:t>
            </a:r>
          </a:p>
          <a:p>
            <a:pPr lvl="1"/>
            <a:r>
              <a:rPr lang="en-US" dirty="0" smtClean="0"/>
              <a:t>Traffic-based: statistical features based solely on email traffic patterns</a:t>
            </a:r>
          </a:p>
          <a:p>
            <a:pPr lvl="1"/>
            <a:r>
              <a:rPr lang="en-US" dirty="0" smtClean="0"/>
              <a:t>Social-based: model emails as social network and calculate features using graph </a:t>
            </a:r>
            <a:r>
              <a:rPr lang="en-US" dirty="0" smtClean="0"/>
              <a:t>structure</a:t>
            </a:r>
          </a:p>
          <a:p>
            <a:r>
              <a:rPr lang="en-US" dirty="0" smtClean="0"/>
              <a:t>Success in determining community structures has been found using the two types separately</a:t>
            </a:r>
          </a:p>
          <a:p>
            <a:pPr lvl="1"/>
            <a:r>
              <a:rPr lang="en-US" dirty="0" err="1" smtClean="0"/>
              <a:t>Namata</a:t>
            </a:r>
            <a:r>
              <a:rPr lang="en-US" dirty="0" smtClean="0"/>
              <a:t> et al. 2006 used traffic-based features to predict Enron job titles</a:t>
            </a:r>
          </a:p>
          <a:p>
            <a:pPr lvl="1"/>
            <a:r>
              <a:rPr lang="en-US" dirty="0" smtClean="0"/>
              <a:t>Wilson and </a:t>
            </a:r>
            <a:r>
              <a:rPr lang="en-US" dirty="0" err="1" smtClean="0"/>
              <a:t>Banzhaf</a:t>
            </a:r>
            <a:r>
              <a:rPr lang="en-US" dirty="0" smtClean="0"/>
              <a:t> 2009 found Enron’s social networks from strictly social features</a:t>
            </a:r>
          </a:p>
          <a:p>
            <a:r>
              <a:rPr lang="en-US" dirty="0" smtClean="0"/>
              <a:t>Rowe et al. 2005 used a combination of features to automatically construct the Enron social hierarchy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8D41C-74A4-4A57-B416-DFE3CA7AC655}" type="datetime1">
              <a:rPr lang="en-US" smtClean="0">
                <a:solidFill>
                  <a:prstClr val="white"/>
                </a:solidFill>
              </a:rPr>
              <a:pPr/>
              <a:t>3/20/2016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white"/>
                </a:solidFill>
              </a:rPr>
              <a:t>Hume Center Overview Presentation</a:t>
            </a: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7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5838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Hume Email Data Collection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Worked with Virginia Tech’s Internal Review Board (IRB) to approve data collection procedures and privacy concerns</a:t>
            </a:r>
          </a:p>
          <a:p>
            <a:pPr lvl="1"/>
            <a:r>
              <a:rPr lang="en-US" dirty="0" smtClean="0"/>
              <a:t>All subject and body text was hashed using MD5 algorithm</a:t>
            </a:r>
          </a:p>
          <a:p>
            <a:pPr lvl="1"/>
            <a:r>
              <a:rPr lang="en-US" dirty="0" smtClean="0"/>
              <a:t>Data collection process was performed using automated scripts</a:t>
            </a:r>
          </a:p>
          <a:p>
            <a:pPr lvl="1"/>
            <a:r>
              <a:rPr lang="en-US" dirty="0" smtClean="0"/>
              <a:t>No identifying information is revealed in analysis</a:t>
            </a:r>
            <a:endParaRPr lang="en-US" dirty="0" smtClean="0"/>
          </a:p>
          <a:p>
            <a:pPr lvl="1"/>
            <a:r>
              <a:rPr lang="en-US" dirty="0" smtClean="0"/>
              <a:t>All data stored on secure, password-protected Hume Center server</a:t>
            </a:r>
          </a:p>
          <a:p>
            <a:r>
              <a:rPr lang="en-US" dirty="0" smtClean="0"/>
              <a:t>Hashing example: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8D41C-74A4-4A57-B416-DFE3CA7AC655}" type="datetime1">
              <a:rPr lang="en-US" smtClean="0">
                <a:solidFill>
                  <a:prstClr val="white"/>
                </a:solidFill>
              </a:rPr>
              <a:pPr/>
              <a:t>3/21/2016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white"/>
                </a:solidFill>
              </a:rPr>
              <a:t>Hume Center Overview Presentation</a:t>
            </a: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8</a:t>
            </a:fld>
            <a:endParaRPr lang="en-US">
              <a:solidFill>
                <a:prstClr val="white"/>
              </a:solidFill>
            </a:endParaRPr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1553246081"/>
              </p:ext>
            </p:extLst>
          </p:nvPr>
        </p:nvGraphicFramePr>
        <p:xfrm>
          <a:off x="504825" y="4162425"/>
          <a:ext cx="11249024" cy="12805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80809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Email Parsing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Challenge: Email formats are inconsistent </a:t>
            </a:r>
          </a:p>
          <a:p>
            <a:pPr lvl="1"/>
            <a:r>
              <a:rPr lang="en-US" dirty="0" smtClean="0"/>
              <a:t>Forwards are expressed as “</a:t>
            </a:r>
            <a:r>
              <a:rPr lang="en-US" dirty="0" err="1" smtClean="0"/>
              <a:t>Fw</a:t>
            </a:r>
            <a:r>
              <a:rPr lang="en-US" dirty="0" smtClean="0"/>
              <a:t>:” or “</a:t>
            </a:r>
            <a:r>
              <a:rPr lang="en-US" dirty="0" err="1" smtClean="0"/>
              <a:t>Fwd</a:t>
            </a:r>
            <a:r>
              <a:rPr lang="en-US" dirty="0" smtClean="0"/>
              <a:t>:” or “FW:”</a:t>
            </a:r>
          </a:p>
          <a:p>
            <a:pPr lvl="1"/>
            <a:r>
              <a:rPr lang="en-US" dirty="0" smtClean="0"/>
              <a:t>Email address encoded with Unicode, which is incompatible with MySQL</a:t>
            </a:r>
          </a:p>
          <a:p>
            <a:pPr lvl="1"/>
            <a:r>
              <a:rPr lang="en-US" dirty="0" smtClean="0"/>
              <a:t>Some emails have HTML- needed to identify, then parse</a:t>
            </a:r>
          </a:p>
          <a:p>
            <a:pPr lvl="2"/>
            <a:endParaRPr lang="en-US" dirty="0"/>
          </a:p>
          <a:p>
            <a:r>
              <a:rPr lang="en-US" dirty="0" smtClean="0"/>
              <a:t>Process:</a:t>
            </a:r>
          </a:p>
          <a:p>
            <a:pPr lvl="1"/>
            <a:r>
              <a:rPr lang="en-US" dirty="0" smtClean="0"/>
              <a:t>Write a python script to extract data</a:t>
            </a:r>
          </a:p>
          <a:p>
            <a:pPr lvl="1"/>
            <a:r>
              <a:rPr lang="en-US" dirty="0" smtClean="0"/>
              <a:t>Test on personal emails to find inconsistent formatting issues</a:t>
            </a:r>
          </a:p>
          <a:p>
            <a:pPr lvl="1"/>
            <a:r>
              <a:rPr lang="en-US" dirty="0" smtClean="0"/>
              <a:t>Ran script on mail server and saved all email metadata into MySQL database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8D41C-74A4-4A57-B416-DFE3CA7AC655}" type="datetime1">
              <a:rPr lang="en-US" smtClean="0">
                <a:solidFill>
                  <a:prstClr val="white"/>
                </a:solidFill>
              </a:rPr>
              <a:pPr/>
              <a:t>3/20/2016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white"/>
                </a:solidFill>
              </a:rPr>
              <a:t>Hume Center Overview Presentation</a:t>
            </a: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9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1650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85.6393"/>
  <p:tag name="ORIGINALWIDTH" val="3376.078"/>
  <p:tag name="OUTPUTDPI" val="1200"/>
  <p:tag name="LATEXADDIN" val="\documentclass{article}&#10;\usepackage{amsmath}&#10;\usepackage{booktabs}&#10;\pagestyle{empty}&#10;\begin{document}&#10;&#10;\begin{table}[t]&#10;\centering&#10;\begin{tabular}{@{}lrr@{}}&#10;\toprule&#10;                   &amp; Center          &amp; Enron         \\ \midrule&#10;Time               &amp; 11/2012-11/2015 &amp; 1/2000-9/2002 \\&#10;Distinct Email Addresses &amp; 32,118          &amp; 75,406        \\&#10;Participants       &amp; 37              &amp; 158           \\&#10;Distinct Emails    &amp; 585,096         &amp; 252,759       \\ \bottomrule&#10;\end{tabular}&#10;&#10;\end{table}&#10;&#10;&#10;\end{document}"/>
  <p:tag name="IGUANATEXSIZE" val="20"/>
  <p:tag name="IGUANATEXCURSOR" val="488"/>
  <p:tag name="TRANSPARENCY" val="True"/>
  <p:tag name="FILENAME" val=""/>
  <p:tag name="INPUTTYPE" val="0"/>
  <p:tag name="LATEXENGINEID" val="0"/>
  <p:tag name="TEMPFOLDER" val="c:\temp\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276.341"/>
  <p:tag name="ORIGINALWIDTH" val="4836.896"/>
  <p:tag name="OUTPUTDPI" val="1200"/>
  <p:tag name="LATEXADDIN" val="\documentclass{article}&#10;\usepackage{amsmath}&#10;\usepackage{booktabs}&#10;\pagestyle{empty}&#10;\begin{document}&#10;&#10;&#10;\begin{table}[t]&#10;\begin{tabular}{@{}lrr@{}}&#10;\toprule&#10;Feature                                      &amp; Type         &amp; Information Gain\\ \midrule&#10;Unique subjects received                     &amp; Traffic      &amp; 0.728  \\&#10;Total signed emails received                 &amp; Traffic      &amp; 0.728  \\&#10;Partial graph hubs                           &amp; Social       &amp; 0.589  \\&#10;Number of emails received as forwards        &amp; Traffic      &amp; 0.0.519  \\&#10;Partial graph current flow closeness centrality &amp; Social    &amp; 0.0.512  \\&#10;Partial graph pagerank                       &amp; Social       &amp; 0.512    \\&#10;Percentage of emails sent with unique addresses &amp; Traffic   &amp; 0.51  \\&#10;Number of emails received as carbon copies   &amp; Traffic      &amp; 0.5      \\&#10;Full graph pagerank                          &amp; Social       &amp; 0.492    \\&#10;Average number of emails received per day    &amp; Traffic      &amp; 0.489    \\&#10;Partial graph communicability betweenness centrality &amp; Social &amp; 0.486  \\&#10;Partial graph communicability centrality     &amp; Social       &amp; 0.486    \\&#10;Average number of emails per day (both sent and received) &amp; Traffic &amp; 0.479    \\&#10;Partial graph number of cliques              &amp; Social       &amp; 0.47 \\&#10;Percentage of emails received as forwards    &amp; Traffic      &amp; 0.451 \\&#10;Number of emails sent as carbon copies       &amp; Traffic      &amp; 0.43 \\&#10;Partial graph degree centrality              &amp; Social       &amp; 0.429 \\&#10;Partial graph closeness centrality           &amp; Social       &amp; 0.429 \\&#10;Partial graph average shortest paths         &amp; Social       &amp; 0.429 \\ &#10;Percentage of signed emails received with unique addresses &amp; Traffic &amp; 0.418\\ \bottomrule&#10;&#10;\end{tabular}&#10;&#10;\end{table}&#10;&#10;&#10;\end{document}"/>
  <p:tag name="IGUANATEXSIZE" val="20"/>
  <p:tag name="IGUANATEXCURSOR" val="1739"/>
  <p:tag name="TRANSPARENCY" val="True"/>
  <p:tag name="FILENAME" val=""/>
  <p:tag name="INPUTTYPE" val="0"/>
  <p:tag name="LATEXENGINEID" val="0"/>
  <p:tag name="TEMPFOLDER" val="c:\temp\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968.129"/>
  <p:tag name="ORIGINALWIDTH" val="1992.501"/>
  <p:tag name="OUTPUTDPI" val="1200"/>
  <p:tag name="LATEXADDIN" val="\documentclass{article}&#10;\usepackage{amsmath}&#10;\pagestyle{empty}&#10;\begin{document}&#10;\begin{enumerate}&#10; \setlength\itemsep{-0.75em}&#10; \item total\_sent&#10; \item unique\_addresses\_sent&#10; \item unique\_add\_sent\_perc&#10; \item unique\_subjects\_sent&#10; \item unique\_sub\_sent\_perc&#10; \item total\_received&#10; \item unique\_addresses\_received&#10; \item uniqueadd\_rec\_perc&#10; \item unique\_subjects\_received&#10; \item unique\_sub\_rec\_perc&#10; \item total\_emails&#10; \item total\_sent\_signed&#10; \item total\_sent\_signed\_perc&#10; \item unique\_addresses\_sent\_signed&#10; \item unique\_add\_sent\_perc\_signed&#10; \item unique\_subjects\_sent\_signed&#10; \item unique\_sub\_sent\_perc\_signed&#10; \item total\_received\_signed&#10; \item total\_rec\_signed\_perc&#10; \item unique\_addresses\_received\_signed&#10; \item unique\_add\_rec\_perc\_signed&#10; \item unique\_subjects\_received\_signed&#10; \item unique\_sub\_rec\_perc\_signed&#10; \item total\_sent\_encrypted&#10; \item total\_sent\_encrypted\_perc&#10; \item unique\_addresses\_sent\_encrypted&#10; \item unique\_add\_sent\_perc\_encrypted&#10; \item unique\_subjects\_sent\_encrypted&#10; \end{enumerate}&#10;&#10;&#10;&#10;\end{document}"/>
  <p:tag name="IGUANATEXSIZE" val="20"/>
  <p:tag name="IGUANATEXCURSOR" val="1071"/>
  <p:tag name="TRANSPARENCY" val="True"/>
  <p:tag name="FILENAME" val=""/>
  <p:tag name="INPUTTYPE" val="0"/>
  <p:tag name="LATEXENGINEID" val="0"/>
  <p:tag name="TEMPFOLDER" val="c:\temp\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073.116"/>
  <p:tag name="ORIGINALWIDTH" val="2189.726"/>
  <p:tag name="OUTPUTDPI" val="1200"/>
  <p:tag name="LATEXADDIN" val="\documentclass{article}&#10;\usepackage{amsmath}&#10;\pagestyle{empty}&#10;\begin{document}&#10;\begin{enumerate}&#10; \setlength\itemsep{-0.75em}&#10; \item unique\_sub\_sent\_perc\_encrypted&#10; \item total\_received\_encrypted&#10; \item total\_rec\_encrypted\_perc&#10; \item unique\_addresses\_received\_encrypted&#10; \item unique\_add\_rec\_perc\_encrypted&#10; \item unique\_subjects\_received\_encrypted&#10; \item unique\_sub\_rec\_perc\_encrypted&#10; \item inter\_hume\_sent&#10; \item inter\_hume\_received&#10; \item inter\_vt\_sent&#10; \item inter\_vt\_received&#10; \item sent\_to&#10; \item sent\_to\_perc&#10; \item sent\_cc&#10; \item sent\_cc\_perc&#10; \item rec\_to&#10; \item rec\_to\_perc&#10; \item rec\_cc&#10; \item rec\_cc\_perc&#10; \item avg\_recipients\_sent&#10; \item avg\_recipients\_rec&#10; \item avg\_body\_chars\_sent&#10; \item avg\_body\_chars\_rec&#10; \item var\_body\_chars\_sent&#10; \item var\_body\_chars\_rec&#10; \item after\_hours\_sent&#10; \item after\_hours\_sent\_perc&#10; \item after\_hours\_rec&#10; \item after\_hours\_rec\_perc&#10; \end{enumerate}&#10;&#10;&#10;&#10;\end{document}"/>
  <p:tag name="IGUANATEXSIZE" val="20"/>
  <p:tag name="IGUANATEXCURSOR" val="953"/>
  <p:tag name="TRANSPARENCY" val="True"/>
  <p:tag name="FILENAME" val=""/>
  <p:tag name="INPUTTYPE" val="0"/>
  <p:tag name="LATEXENGINEID" val="0"/>
  <p:tag name="TEMPFOLDER" val="c:\temp\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968.879"/>
  <p:tag name="ORIGINALWIDTH" val="1686.539"/>
  <p:tag name="OUTPUTDPI" val="1200"/>
  <p:tag name="LATEXADDIN" val="\documentclass{article}&#10;\usepackage{amsmath}&#10;\pagestyle{empty}&#10;\begin{document}&#10;\begin{enumerate}&#10; \setlength\itemsep{-0.75em}&#10; \item after\_hours\_sent\_hume&#10; \item after\_hours\_sent\_hume\_perc&#10; \item after\_hours\_rec\_hume&#10; \item after\_hours\_rec\_hume\_perc&#10; \item avg\_sent\_per\_day&#10; \item avg\_rec\_per\_day&#10; \item avg\_emails\_per\_day&#10; \item attached\_sent&#10; \item attached\_rec&#10; \item avg\_attachments\_sent&#10; \item avg\_attachments\_rec&#10; \item sent\_re&#10; \item sent\_re\_perc&#10; \item sent\_fw&#10; \item sent\_fw\_perc&#10; \item rec\_re&#10; \item rec\_re\_perc&#10; \item rec\_fw&#10; \item rec\_fw\_perc&#10; \item avg\_subject\_chars\_sent&#10; \item avg\_subject\_chars\_rec&#10; \item var\_subject\_chars\_sent&#10; \item var\_subject\_chars\_rec&#10; \item fg\_between\_centrality&#10; \item pg\_between\_centrality&#10; \item pg\_avg\_neighbor\_degree&#10; \item fg\_avg\_neighbor\_degree&#10; \item pg\_clustering&#10; \end{enumerate}&#10;&#10;&#10;&#10;\end{document}"/>
  <p:tag name="IGUANATEXSIZE" val="20"/>
  <p:tag name="IGUANATEXCURSOR" val="878"/>
  <p:tag name="TRANSPARENCY" val="True"/>
  <p:tag name="FILENAME" val=""/>
  <p:tag name="INPUTTYPE" val="0"/>
  <p:tag name="LATEXENGINEID" val="0"/>
  <p:tag name="TEMPFOLDER" val="c:\temp\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075.366"/>
  <p:tag name="ORIGINALWIDTH" val="2551.931"/>
  <p:tag name="OUTPUTDPI" val="1200"/>
  <p:tag name="LATEXADDIN" val="\documentclass{article}&#10;\usepackage{amsmath}&#10;\pagestyle{empty}&#10;\begin{document}&#10;&#10;\begin{enumerate}&#10; \setlength\itemsep{-0.75em}&#10; \item fg\_clustering&#10; \item pg\_closeness\_centrality&#10; \item fg\_closeness\_centrality&#10; \item pg\_degree\_centrality&#10; \item fg\_degree\_centrality&#10; \item pg\_current\_flow\_closeness\_centrality&#10;    \item fg\_current\_flow\_closeness\_centrality&#10; \item pg\_current\_flow\_betweenness\_centrality&#10; \item fg\_current\_flow\_betweenness\_centrality&#10; \item pg\_communicability\_centrality&#10; \item fg\_communicability\_centrality&#10; \item pg\_communicability\_betweenness\_centrality&#10; \item fg\_communicability\_betweenness\_centrality&#10; \item pg\_load\_centrality&#10; \item fg\_load\_centrality&#10; \item pg\_square\_clustering&#10; \item fg\_square\_clustering&#10; \item fg\_eccentricity&#10; \item pg\_eccentricity&#10; \item pg\_pagerank&#10; \item fg\_pagerank&#10; \item pg\_hubs&#10; \item pg\_authorities&#10; \item fg\_hubs&#10; \item fg\_authorities&#10; \item pg\_avg\_shortest\_paths&#10; \item fg\_avg\_shortest\_paths&#10; \item pg\_num\_cliques&#10; \item fg\_num\_cliques&#10;\end{enumerate}&#10;&#10;&#10;\end{document}"/>
  <p:tag name="IGUANATEXSIZE" val="20"/>
  <p:tag name="IGUANATEXCURSOR" val="128"/>
  <p:tag name="TRANSPARENCY" val="True"/>
  <p:tag name="FILENAME" val=""/>
  <p:tag name="INPUTTYPE" val="0"/>
  <p:tag name="LATEXENGINEID" val="0"/>
  <p:tag name="TEMPFOLDER" val="c:\temp\"/>
</p:tagLst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1350</TotalTime>
  <Words>1931</Words>
  <Application>Microsoft Office PowerPoint</Application>
  <PresentationFormat>Widescreen</PresentationFormat>
  <Paragraphs>418</Paragraphs>
  <Slides>47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2" baseType="lpstr">
      <vt:lpstr>Arial</vt:lpstr>
      <vt:lpstr>Calibri</vt:lpstr>
      <vt:lpstr>Calibri Light</vt:lpstr>
      <vt:lpstr>Cambria Math</vt:lpstr>
      <vt:lpstr>1_Office Theme</vt:lpstr>
      <vt:lpstr>Data Mining Academic Emails to Model Employee Behaviors and Analyze Organizational Structure</vt:lpstr>
      <vt:lpstr>Outline</vt:lpstr>
      <vt:lpstr>Problem Overview</vt:lpstr>
      <vt:lpstr>Contributions</vt:lpstr>
      <vt:lpstr>Email Dataset</vt:lpstr>
      <vt:lpstr>Enron Dataset</vt:lpstr>
      <vt:lpstr>Prior Work</vt:lpstr>
      <vt:lpstr>Hume Email Data Collection</vt:lpstr>
      <vt:lpstr>Email Parsing Process</vt:lpstr>
      <vt:lpstr>Collected Data From Each Email</vt:lpstr>
      <vt:lpstr>Dataset Description and Statistics</vt:lpstr>
      <vt:lpstr>Hume Email Visualization</vt:lpstr>
      <vt:lpstr>Hume vs. Enron Dataset Comparison</vt:lpstr>
      <vt:lpstr>Feature Extraction</vt:lpstr>
      <vt:lpstr>Features</vt:lpstr>
      <vt:lpstr>Traffic-Based Features</vt:lpstr>
      <vt:lpstr>Example Traffic-based Feature</vt:lpstr>
      <vt:lpstr>Social Graph</vt:lpstr>
      <vt:lpstr>Alternative Social View - Adjacency Matrix</vt:lpstr>
      <vt:lpstr>Social-Based Features</vt:lpstr>
      <vt:lpstr>Example Social Feature</vt:lpstr>
      <vt:lpstr>Algorithm Design</vt:lpstr>
      <vt:lpstr>Algorithm Selection</vt:lpstr>
      <vt:lpstr>Random Trees</vt:lpstr>
      <vt:lpstr>Determining the Best Split</vt:lpstr>
      <vt:lpstr>Random Forests</vt:lpstr>
      <vt:lpstr>Feature Selection</vt:lpstr>
      <vt:lpstr>Performance Analysis</vt:lpstr>
      <vt:lpstr>Classification Results</vt:lpstr>
      <vt:lpstr>Classification Results</vt:lpstr>
      <vt:lpstr>Behavior Over Time</vt:lpstr>
      <vt:lpstr>Leave-One-Out Cross-Validation</vt:lpstr>
      <vt:lpstr>LOOCV Classification Results</vt:lpstr>
      <vt:lpstr>Hierarchy Analysis</vt:lpstr>
      <vt:lpstr>Algorithm-Generated Organic Org Chart</vt:lpstr>
      <vt:lpstr>Algorithm-Generated Organic Org Chart</vt:lpstr>
      <vt:lpstr>Conclusions and Future Work</vt:lpstr>
      <vt:lpstr>More Data would Improve</vt:lpstr>
      <vt:lpstr>Future Work and Deep Learning Applications</vt:lpstr>
      <vt:lpstr>Applications</vt:lpstr>
      <vt:lpstr>Conclusions</vt:lpstr>
      <vt:lpstr>Questions?</vt:lpstr>
      <vt:lpstr>Thank You</vt:lpstr>
      <vt:lpstr>Backup</vt:lpstr>
      <vt:lpstr>HTML Example</vt:lpstr>
      <vt:lpstr>All Features</vt:lpstr>
      <vt:lpstr>All Features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Mining Academic Emails to Model Employee Behaviors and Analyze Organizational Structure</dc:title>
  <dc:creator>Kayla Straub</dc:creator>
  <cp:lastModifiedBy>Kayla Straub</cp:lastModifiedBy>
  <cp:revision>67</cp:revision>
  <dcterms:created xsi:type="dcterms:W3CDTF">2016-02-03T13:12:24Z</dcterms:created>
  <dcterms:modified xsi:type="dcterms:W3CDTF">2016-03-21T15:38:46Z</dcterms:modified>
</cp:coreProperties>
</file>